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81" r:id="rId22"/>
    <p:sldId id="274" r:id="rId23"/>
    <p:sldId id="275" r:id="rId24"/>
    <p:sldId id="276" r:id="rId25"/>
    <p:sldId id="277" r:id="rId26"/>
    <p:sldId id="278" r:id="rId27"/>
    <p:sldId id="279" r:id="rId28"/>
    <p:sldId id="280" r:id="rId29"/>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E79"/>
    <a:srgbClr val="EAF2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CACFF2-8FBA-432C-A138-A13DD238D5F7}" type="datetimeFigureOut">
              <a:rPr lang="et-EE" smtClean="0"/>
              <a:t>20.03.2025</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514F8B-1801-4690-815C-4117BE231B8B}" type="slidenum">
              <a:rPr lang="et-EE" smtClean="0"/>
              <a:t>‹#›</a:t>
            </a:fld>
            <a:endParaRPr lang="et-EE"/>
          </a:p>
        </p:txBody>
      </p:sp>
    </p:spTree>
    <p:extLst>
      <p:ext uri="{BB962C8B-B14F-4D97-AF65-F5344CB8AC3E}">
        <p14:creationId xmlns:p14="http://schemas.microsoft.com/office/powerpoint/2010/main" val="2971248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296"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296" rtl="0" eaLnBrk="1" fontAlgn="auto" latinLnBrk="0" hangingPunct="1">
                <a:lnSpc>
                  <a:spcPct val="100000"/>
                </a:lnSpc>
                <a:spcBef>
                  <a:spcPts val="0"/>
                </a:spcBef>
                <a:spcAft>
                  <a:spcPts val="0"/>
                </a:spcAft>
                <a:buClrTx/>
                <a:buSzTx/>
                <a:buFontTx/>
                <a:buNone/>
                <a:tabLst/>
                <a:defRPr/>
              </a:pPr>
              <a:t>1</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5046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1887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612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2309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5916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5039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5253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64323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8365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68296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5580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296"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296" rtl="0" eaLnBrk="1" fontAlgn="auto" latinLnBrk="0" hangingPunct="1">
                <a:lnSpc>
                  <a:spcPct val="100000"/>
                </a:lnSpc>
                <a:spcBef>
                  <a:spcPts val="0"/>
                </a:spcBef>
                <a:spcAft>
                  <a:spcPts val="0"/>
                </a:spcAft>
                <a:buClrTx/>
                <a:buSzTx/>
                <a:buFontTx/>
                <a:buNone/>
                <a:tabLst/>
                <a:defRPr/>
              </a:pPr>
              <a:t>2</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5397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01045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44637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372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28378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9711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2304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015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1410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3022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3161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0513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7514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E77C0A-CCFA-4404-B4BC-AF6FBC962324}"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7408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p:cNvSpPr>
            <a:spLocks noGrp="1"/>
          </p:cNvSpPr>
          <p:nvPr>
            <p:ph type="dt" sz="half" idx="10"/>
          </p:nvPr>
        </p:nvSpPr>
        <p:spPr/>
        <p:txBody>
          <a:bodyPr/>
          <a:lstStyle/>
          <a:p>
            <a:fld id="{34A6CF64-E353-4860-A8B9-AC30BE80E50C}" type="datetimeFigureOut">
              <a:rPr lang="et-EE" smtClean="0"/>
              <a:t>20.03.2025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128793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34A6CF64-E353-4860-A8B9-AC30BE80E50C}" type="datetimeFigureOut">
              <a:rPr lang="et-EE" smtClean="0"/>
              <a:t>20.03.2025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20569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34A6CF64-E353-4860-A8B9-AC30BE80E50C}" type="datetimeFigureOut">
              <a:rPr lang="et-EE" smtClean="0"/>
              <a:t>20.03.2025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2624015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34A6CF64-E353-4860-A8B9-AC30BE80E50C}" type="datetimeFigureOut">
              <a:rPr lang="et-EE" smtClean="0"/>
              <a:t>20.03.2025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159131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A6CF64-E353-4860-A8B9-AC30BE80E50C}" type="datetimeFigureOut">
              <a:rPr lang="et-EE" smtClean="0"/>
              <a:t>20.03.2025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159145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a:spLocks noGrp="1"/>
          </p:cNvSpPr>
          <p:nvPr>
            <p:ph type="dt" sz="half" idx="10"/>
          </p:nvPr>
        </p:nvSpPr>
        <p:spPr/>
        <p:txBody>
          <a:bodyPr/>
          <a:lstStyle/>
          <a:p>
            <a:fld id="{34A6CF64-E353-4860-A8B9-AC30BE80E50C}" type="datetimeFigureOut">
              <a:rPr lang="et-EE" smtClean="0"/>
              <a:t>20.03.2025</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826892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a:spLocks noGrp="1"/>
          </p:cNvSpPr>
          <p:nvPr>
            <p:ph type="dt" sz="half" idx="10"/>
          </p:nvPr>
        </p:nvSpPr>
        <p:spPr/>
        <p:txBody>
          <a:bodyPr/>
          <a:lstStyle/>
          <a:p>
            <a:fld id="{34A6CF64-E353-4860-A8B9-AC30BE80E50C}" type="datetimeFigureOut">
              <a:rPr lang="et-EE" smtClean="0"/>
              <a:t>20.03.2025</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4267332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2"/>
          <p:cNvSpPr>
            <a:spLocks noGrp="1"/>
          </p:cNvSpPr>
          <p:nvPr>
            <p:ph type="dt" sz="half" idx="10"/>
          </p:nvPr>
        </p:nvSpPr>
        <p:spPr/>
        <p:txBody>
          <a:bodyPr/>
          <a:lstStyle/>
          <a:p>
            <a:fld id="{34A6CF64-E353-4860-A8B9-AC30BE80E50C}" type="datetimeFigureOut">
              <a:rPr lang="et-EE" smtClean="0"/>
              <a:t>20.03.2025</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406705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6CF64-E353-4860-A8B9-AC30BE80E50C}" type="datetimeFigureOut">
              <a:rPr lang="et-EE" smtClean="0"/>
              <a:t>20.03.2025</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1201392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A6CF64-E353-4860-A8B9-AC30BE80E50C}" type="datetimeFigureOut">
              <a:rPr lang="et-EE" smtClean="0"/>
              <a:t>20.03.2025</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111908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A6CF64-E353-4860-A8B9-AC30BE80E50C}" type="datetimeFigureOut">
              <a:rPr lang="et-EE" smtClean="0"/>
              <a:t>20.03.2025</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794FE46-9BF4-47A9-82CF-AE6979E387E1}" type="slidenum">
              <a:rPr lang="et-EE" smtClean="0"/>
              <a:t>‹#›</a:t>
            </a:fld>
            <a:endParaRPr lang="et-EE"/>
          </a:p>
        </p:txBody>
      </p:sp>
    </p:spTree>
    <p:extLst>
      <p:ext uri="{BB962C8B-B14F-4D97-AF65-F5344CB8AC3E}">
        <p14:creationId xmlns:p14="http://schemas.microsoft.com/office/powerpoint/2010/main" val="26391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6CF64-E353-4860-A8B9-AC30BE80E50C}" type="datetimeFigureOut">
              <a:rPr lang="et-EE" smtClean="0"/>
              <a:t>20.03.2025</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4FE46-9BF4-47A9-82CF-AE6979E387E1}" type="slidenum">
              <a:rPr lang="et-EE" smtClean="0"/>
              <a:t>‹#›</a:t>
            </a:fld>
            <a:endParaRPr lang="et-EE"/>
          </a:p>
        </p:txBody>
      </p:sp>
    </p:spTree>
    <p:extLst>
      <p:ext uri="{BB962C8B-B14F-4D97-AF65-F5344CB8AC3E}">
        <p14:creationId xmlns:p14="http://schemas.microsoft.com/office/powerpoint/2010/main" val="3756627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endParaRPr lang="et-EE" sz="1800" dirty="0">
              <a:solidFill>
                <a:schemeClr val="bg1"/>
              </a:solidFill>
              <a:latin typeface="Segoe UI Light" panose="020B0502040204020203" pitchFamily="34" charset="0"/>
              <a:cs typeface="Segoe UI Light" panose="020B0502040204020203" pitchFamily="34" charset="0"/>
            </a:endParaRPr>
          </a:p>
        </p:txBody>
      </p:sp>
      <p:sp>
        <p:nvSpPr>
          <p:cNvPr id="5" name="Content Placeholder 4"/>
          <p:cNvSpPr>
            <a:spLocks noGrp="1"/>
          </p:cNvSpPr>
          <p:nvPr>
            <p:ph type="body" idx="1"/>
          </p:nvPr>
        </p:nvSpPr>
        <p:spPr/>
        <p:txBody>
          <a:bodyPr>
            <a:noAutofit/>
          </a:bodyPr>
          <a:lstStyle/>
          <a:p>
            <a:pPr lvl="0"/>
            <a:r>
              <a:rPr lang="et-EE" sz="2800" dirty="0">
                <a:solidFill>
                  <a:schemeClr val="accent4"/>
                </a:solidFill>
                <a:latin typeface="Segoe UI Black" panose="020B0A02040204020203" pitchFamily="34" charset="0"/>
                <a:ea typeface="Segoe UI Black" panose="020B0A02040204020203" pitchFamily="34" charset="0"/>
              </a:rPr>
              <a:t>Hindamistunnuste küpsustasemete kirjeldused</a:t>
            </a:r>
            <a:endParaRPr lang="et-EE" sz="2000" dirty="0">
              <a:solidFill>
                <a:schemeClr val="accent4"/>
              </a:solidFill>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1061206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371121"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8. Sinu arvates, KUI PALJU ON HäK-is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ÜLELIIGSET</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BÜROKRAATIAT</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grpSp>
        <p:nvGrpSpPr>
          <p:cNvPr id="5" name="Group 4"/>
          <p:cNvGrpSpPr/>
          <p:nvPr/>
        </p:nvGrpSpPr>
        <p:grpSpPr>
          <a:xfrm>
            <a:off x="9670164" y="457200"/>
            <a:ext cx="2148063" cy="800100"/>
            <a:chOff x="9048996" y="368135"/>
            <a:chExt cx="3163391" cy="1244638"/>
          </a:xfrm>
          <a:solidFill>
            <a:srgbClr val="E1EDF7"/>
          </a:solidFill>
        </p:grpSpPr>
        <p:sp>
          <p:nvSpPr>
            <p:cNvPr id="3" name="Folded Corner 2"/>
            <p:cNvSpPr/>
            <p:nvPr/>
          </p:nvSpPr>
          <p:spPr>
            <a:xfrm>
              <a:off x="9048996" y="368135"/>
              <a:ext cx="3163391" cy="1244638"/>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p:cNvSpPr/>
            <p:nvPr/>
          </p:nvSpPr>
          <p:spPr>
            <a:xfrm>
              <a:off x="9206248" y="496296"/>
              <a:ext cx="2859387" cy="933617"/>
            </a:xfrm>
            <a:prstGeom prst="rect">
              <a:avLst/>
            </a:pr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Bürokraatia = asjaajamise korrad, reeglid, protseduurid, dokumentatsiooni nõuded jne.</a:t>
              </a:r>
              <a:endParaRPr kumimoji="0" lang="et-EE" sz="1800" b="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endParaRPr>
            </a:p>
          </p:txBody>
        </p:sp>
      </p:grpSp>
      <p:sp>
        <p:nvSpPr>
          <p:cNvPr id="8" name="Rectangle 7">
            <a:extLst>
              <a:ext uri="{FF2B5EF4-FFF2-40B4-BE49-F238E27FC236}">
                <a16:creationId xmlns:a16="http://schemas.microsoft.com/office/drawing/2014/main" id="{76FFFD35-3D08-4086-8C68-1F4B7EF3675F}"/>
              </a:ext>
            </a:extLst>
          </p:cNvPr>
          <p:cNvSpPr/>
          <p:nvPr/>
        </p:nvSpPr>
        <p:spPr>
          <a:xfrm>
            <a:off x="1373075" y="169761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9" name="Rectangle 8">
            <a:extLst>
              <a:ext uri="{FF2B5EF4-FFF2-40B4-BE49-F238E27FC236}">
                <a16:creationId xmlns:a16="http://schemas.microsoft.com/office/drawing/2014/main" id="{077266F6-C9D9-4E4B-BF7E-BE678CA690F3}"/>
              </a:ext>
            </a:extLst>
          </p:cNvPr>
          <p:cNvSpPr/>
          <p:nvPr/>
        </p:nvSpPr>
        <p:spPr>
          <a:xfrm>
            <a:off x="1373075" y="253400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10" name="Rectangle 9">
            <a:extLst>
              <a:ext uri="{FF2B5EF4-FFF2-40B4-BE49-F238E27FC236}">
                <a16:creationId xmlns:a16="http://schemas.microsoft.com/office/drawing/2014/main" id="{607A139B-5ACC-4C55-ABDF-2E6CC285595A}"/>
              </a:ext>
            </a:extLst>
          </p:cNvPr>
          <p:cNvSpPr/>
          <p:nvPr/>
        </p:nvSpPr>
        <p:spPr>
          <a:xfrm>
            <a:off x="1373075" y="368448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12" name="Rectangle 11">
            <a:extLst>
              <a:ext uri="{FF2B5EF4-FFF2-40B4-BE49-F238E27FC236}">
                <a16:creationId xmlns:a16="http://schemas.microsoft.com/office/drawing/2014/main" id="{FCD7495A-BE16-44FE-BE9E-3F8982233231}"/>
              </a:ext>
            </a:extLst>
          </p:cNvPr>
          <p:cNvSpPr/>
          <p:nvPr/>
        </p:nvSpPr>
        <p:spPr>
          <a:xfrm>
            <a:off x="1373075" y="472089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3" name="Rectangle 12">
            <a:extLst>
              <a:ext uri="{FF2B5EF4-FFF2-40B4-BE49-F238E27FC236}">
                <a16:creationId xmlns:a16="http://schemas.microsoft.com/office/drawing/2014/main" id="{6F9EAD33-CA2C-42DB-A1D8-8E89155E0F14}"/>
              </a:ext>
            </a:extLst>
          </p:cNvPr>
          <p:cNvSpPr/>
          <p:nvPr/>
        </p:nvSpPr>
        <p:spPr>
          <a:xfrm>
            <a:off x="1373075" y="558942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4" name="TextBox 13">
            <a:extLst>
              <a:ext uri="{FF2B5EF4-FFF2-40B4-BE49-F238E27FC236}">
                <a16:creationId xmlns:a16="http://schemas.microsoft.com/office/drawing/2014/main" id="{6A50F400-251A-4FC6-BABF-82EFA9E57676}"/>
              </a:ext>
            </a:extLst>
          </p:cNvPr>
          <p:cNvSpPr txBox="1"/>
          <p:nvPr/>
        </p:nvSpPr>
        <p:spPr>
          <a:xfrm>
            <a:off x="2345530" y="1597394"/>
            <a:ext cx="7998619" cy="4524315"/>
          </a:xfrm>
          <a:prstGeom prst="rect">
            <a:avLst/>
          </a:prstGeom>
          <a:noFill/>
        </p:spPr>
        <p:txBody>
          <a:bodyPr wrap="square">
            <a:spAutoFit/>
          </a:bodyPr>
          <a:lstStyle/>
          <a:p>
            <a:r>
              <a:rPr lang="et-EE" dirty="0">
                <a:solidFill>
                  <a:srgbClr val="1F4E79"/>
                </a:solidFill>
              </a:rPr>
              <a:t>HäK-i bürokraatilised protsessid on paindumatud ja sageli aeglustavad või takistavad arendusprotsessi. "Tuleb teha nii nagu nõutud - teisiti ei saa."</a:t>
            </a:r>
          </a:p>
          <a:p>
            <a:endParaRPr lang="et-EE" dirty="0">
              <a:solidFill>
                <a:srgbClr val="1F4E79"/>
              </a:solidFill>
            </a:endParaRPr>
          </a:p>
          <a:p>
            <a:r>
              <a:rPr lang="et-EE" dirty="0">
                <a:solidFill>
                  <a:srgbClr val="1F4E79"/>
                </a:solidFill>
              </a:rPr>
              <a:t>HäK-i bürokraatiline kord on pigem range, kuid mõistetakse, et vahest tuleb protsesse muuta, et asjad paremini töötaksid. "Tuleb teha nii, aga kui vaja, saab seekord teha ka teisiti."</a:t>
            </a:r>
          </a:p>
          <a:p>
            <a:endParaRPr lang="et-EE" dirty="0">
              <a:solidFill>
                <a:srgbClr val="1F4E79"/>
              </a:solidFill>
            </a:endParaRPr>
          </a:p>
          <a:p>
            <a:r>
              <a:rPr lang="et-EE" dirty="0">
                <a:solidFill>
                  <a:srgbClr val="1F4E79"/>
                </a:solidFill>
              </a:rPr>
              <a:t>Muudatuste tegemine bürokraatilises korras on HäK-is tavapärane - mõistetakse, et bürokraatia peab arendustegevusi toetama, mitte takistama. "Teeme nii nagu on kõige mõistlikum."</a:t>
            </a:r>
          </a:p>
          <a:p>
            <a:endParaRPr lang="et-EE" dirty="0">
              <a:solidFill>
                <a:srgbClr val="1F4E79"/>
              </a:solidFill>
            </a:endParaRPr>
          </a:p>
          <a:p>
            <a:r>
              <a:rPr lang="et-EE" dirty="0">
                <a:solidFill>
                  <a:srgbClr val="1F4E79"/>
                </a:solidFill>
              </a:rPr>
              <a:t>HäK-is on tööprotsesse oluliselt paremaks muudetud ja see on vähendanud bürokraatia pärssivat mõju arendustegevustele. "Hakkame tegema teisiti."</a:t>
            </a:r>
          </a:p>
          <a:p>
            <a:endParaRPr lang="et-EE" dirty="0">
              <a:solidFill>
                <a:srgbClr val="1F4E79"/>
              </a:solidFill>
            </a:endParaRPr>
          </a:p>
          <a:p>
            <a:r>
              <a:rPr lang="et-EE" dirty="0">
                <a:solidFill>
                  <a:srgbClr val="1F4E79"/>
                </a:solidFill>
              </a:rPr>
              <a:t>Bürokraatia toimib HäK-is sedavõrd sujuvalt, et see ei takista arendustegevusi. "Kõik saab ilma stressita tehtud."</a:t>
            </a:r>
          </a:p>
        </p:txBody>
      </p:sp>
    </p:spTree>
    <p:extLst>
      <p:ext uri="{BB962C8B-B14F-4D97-AF65-F5344CB8AC3E}">
        <p14:creationId xmlns:p14="http://schemas.microsoft.com/office/powerpoint/2010/main" val="2464536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908729"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9.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 LIHTNE VÕI RASKE ON TEHA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RIIGIHANKEID?</a:t>
            </a:r>
          </a:p>
        </p:txBody>
      </p:sp>
      <p:sp>
        <p:nvSpPr>
          <p:cNvPr id="5" name="Rectangle 4">
            <a:extLst>
              <a:ext uri="{FF2B5EF4-FFF2-40B4-BE49-F238E27FC236}">
                <a16:creationId xmlns:a16="http://schemas.microsoft.com/office/drawing/2014/main" id="{F9F7D491-B6AE-49D4-9B37-A7EDBA2CF3C6}"/>
              </a:ext>
            </a:extLst>
          </p:cNvPr>
          <p:cNvSpPr/>
          <p:nvPr/>
        </p:nvSpPr>
        <p:spPr>
          <a:xfrm>
            <a:off x="1373075" y="161726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B3384FED-E3F0-4166-BE4D-540E6A166BD3}"/>
              </a:ext>
            </a:extLst>
          </p:cNvPr>
          <p:cNvSpPr/>
          <p:nvPr/>
        </p:nvSpPr>
        <p:spPr>
          <a:xfrm>
            <a:off x="1373075" y="2701658"/>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A48001AD-79CB-4D1A-BE9C-B580FB06BC0F}"/>
              </a:ext>
            </a:extLst>
          </p:cNvPr>
          <p:cNvSpPr/>
          <p:nvPr/>
        </p:nvSpPr>
        <p:spPr>
          <a:xfrm>
            <a:off x="1373075" y="356568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50A482B9-2B46-47CA-B906-F1CCDC602A35}"/>
              </a:ext>
            </a:extLst>
          </p:cNvPr>
          <p:cNvSpPr/>
          <p:nvPr/>
        </p:nvSpPr>
        <p:spPr>
          <a:xfrm>
            <a:off x="1373812" y="4610218"/>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0EC61A59-7FDE-45E6-8070-09C2AFFAC751}"/>
              </a:ext>
            </a:extLst>
          </p:cNvPr>
          <p:cNvSpPr/>
          <p:nvPr/>
        </p:nvSpPr>
        <p:spPr>
          <a:xfrm>
            <a:off x="1373075" y="549119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1B69A755-0933-435D-8E7A-3E7C927D6812}"/>
              </a:ext>
            </a:extLst>
          </p:cNvPr>
          <p:cNvSpPr txBox="1"/>
          <p:nvPr/>
        </p:nvSpPr>
        <p:spPr>
          <a:xfrm>
            <a:off x="2326480" y="1474785"/>
            <a:ext cx="9314777" cy="4801314"/>
          </a:xfrm>
          <a:prstGeom prst="rect">
            <a:avLst/>
          </a:prstGeom>
          <a:noFill/>
        </p:spPr>
        <p:txBody>
          <a:bodyPr wrap="square">
            <a:spAutoFit/>
          </a:bodyPr>
          <a:lstStyle/>
          <a:p>
            <a:r>
              <a:rPr lang="et-EE" dirty="0" err="1">
                <a:solidFill>
                  <a:srgbClr val="1F4E79"/>
                </a:solidFill>
              </a:rPr>
              <a:t>HäK</a:t>
            </a:r>
            <a:r>
              <a:rPr lang="et-EE" dirty="0">
                <a:solidFill>
                  <a:srgbClr val="1F4E79"/>
                </a:solidFill>
              </a:rPr>
              <a:t> on riigihangetes konservatiivne - uut moodi hangete tegemisest hoidutakse, sest see on liiga riskantne. Ette tuleb olukordi, kus arendustöö katkestatakse, sest ei leita sobivat riigihanke lahendust.</a:t>
            </a:r>
          </a:p>
          <a:p>
            <a:endParaRPr lang="et-EE" dirty="0">
              <a:solidFill>
                <a:srgbClr val="1F4E79"/>
              </a:solidFill>
            </a:endParaRPr>
          </a:p>
          <a:p>
            <a:r>
              <a:rPr lang="et-EE" dirty="0">
                <a:solidFill>
                  <a:srgbClr val="1F4E79"/>
                </a:solidFill>
              </a:rPr>
              <a:t>Arendusprojektides enamast leitakse sobiv riigihanke lahendus, kuid see on aeganõudev, stressirohke ja valulik protsess. Sageli tuleb hanke tõttu teha ka järeleandmisi arenduse sisus.</a:t>
            </a:r>
          </a:p>
          <a:p>
            <a:endParaRPr lang="et-EE" dirty="0">
              <a:solidFill>
                <a:srgbClr val="1F4E79"/>
              </a:solidFill>
            </a:endParaRPr>
          </a:p>
          <a:p>
            <a:r>
              <a:rPr lang="et-EE" dirty="0">
                <a:solidFill>
                  <a:srgbClr val="1F4E79"/>
                </a:solidFill>
              </a:rPr>
              <a:t>Riigihangete tegemine arendusprojektides on võrdlemisi valutu protsess, kuid vaid juhul, kui hangitakse nö traditsioonilist lahendust. Uut moodi arenduste või lahenduste hankimine on jätkuvalt keeruline.</a:t>
            </a:r>
          </a:p>
          <a:p>
            <a:endParaRPr lang="et-EE" dirty="0">
              <a:solidFill>
                <a:srgbClr val="1F4E79"/>
              </a:solidFill>
            </a:endParaRPr>
          </a:p>
          <a:p>
            <a:r>
              <a:rPr lang="et-EE" dirty="0">
                <a:solidFill>
                  <a:srgbClr val="1F4E79"/>
                </a:solidFill>
              </a:rPr>
              <a:t>Riigihangete läbiviimisel on HäK-i hankespetsialistid ja juristid valmis võtma riske ja proovima uusi lähenemisi. Seda juhtub harva, et arendustöö katkeb, sest ei leita sobivat riigihanke lahendust.</a:t>
            </a:r>
          </a:p>
          <a:p>
            <a:endParaRPr lang="et-EE" dirty="0">
              <a:solidFill>
                <a:srgbClr val="1F4E79"/>
              </a:solidFill>
            </a:endParaRPr>
          </a:p>
          <a:p>
            <a:r>
              <a:rPr lang="et-EE" dirty="0">
                <a:solidFill>
                  <a:srgbClr val="1F4E79"/>
                </a:solidFill>
              </a:rPr>
              <a:t>HäK-i hankespetsialistid ja juristid on avatud ja loovad - ka kõige keerukamate arendusvajaduste puhul leiavad nad sobiva viisi hanke läbiviimiseks. Keerukates hangetes nähakse erialast väljakutset, mis inspireerib.</a:t>
            </a:r>
          </a:p>
        </p:txBody>
      </p:sp>
    </p:spTree>
    <p:extLst>
      <p:ext uri="{BB962C8B-B14F-4D97-AF65-F5344CB8AC3E}">
        <p14:creationId xmlns:p14="http://schemas.microsoft.com/office/powerpoint/2010/main" val="3013851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574133"/>
            <a:ext cx="7304197" cy="13234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10.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 PALJU ON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VÕIMALIK TEHA</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SÜVATÖÖD?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grpSp>
        <p:nvGrpSpPr>
          <p:cNvPr id="5" name="Group 4"/>
          <p:cNvGrpSpPr/>
          <p:nvPr/>
        </p:nvGrpSpPr>
        <p:grpSpPr>
          <a:xfrm>
            <a:off x="8912541" y="333545"/>
            <a:ext cx="2501697" cy="847640"/>
            <a:chOff x="9648095" y="368135"/>
            <a:chExt cx="2265272" cy="830530"/>
          </a:xfrm>
          <a:solidFill>
            <a:srgbClr val="E1EDF7"/>
          </a:solidFill>
        </p:grpSpPr>
        <p:sp>
          <p:nvSpPr>
            <p:cNvPr id="3" name="Folded Corner 2"/>
            <p:cNvSpPr/>
            <p:nvPr/>
          </p:nvSpPr>
          <p:spPr>
            <a:xfrm>
              <a:off x="9648095" y="368135"/>
              <a:ext cx="2265272" cy="830530"/>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p:cNvSpPr/>
            <p:nvPr/>
          </p:nvSpPr>
          <p:spPr>
            <a:xfrm>
              <a:off x="9670935" y="467643"/>
              <a:ext cx="2204509" cy="588049"/>
            </a:xfrm>
            <a:prstGeom prst="rect">
              <a:avLst/>
            </a:pr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Süvatöö - võimalus võtta tunde, päevi või nädalaid selleks, et keskenduda vaid ühele konkreetsele tööülesandele.</a:t>
              </a:r>
            </a:p>
          </p:txBody>
        </p:sp>
      </p:grpSp>
      <p:sp>
        <p:nvSpPr>
          <p:cNvPr id="8" name="Rectangle 7">
            <a:extLst>
              <a:ext uri="{FF2B5EF4-FFF2-40B4-BE49-F238E27FC236}">
                <a16:creationId xmlns:a16="http://schemas.microsoft.com/office/drawing/2014/main" id="{B64C0732-16E6-4AF0-888A-AA340AA9FAF4}"/>
              </a:ext>
            </a:extLst>
          </p:cNvPr>
          <p:cNvSpPr/>
          <p:nvPr/>
        </p:nvSpPr>
        <p:spPr>
          <a:xfrm>
            <a:off x="1373075" y="170409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9" name="Rectangle 8">
            <a:extLst>
              <a:ext uri="{FF2B5EF4-FFF2-40B4-BE49-F238E27FC236}">
                <a16:creationId xmlns:a16="http://schemas.microsoft.com/office/drawing/2014/main" id="{3A0E0AEE-3F68-4412-A401-F71BA50ABA9B}"/>
              </a:ext>
            </a:extLst>
          </p:cNvPr>
          <p:cNvSpPr/>
          <p:nvPr/>
        </p:nvSpPr>
        <p:spPr>
          <a:xfrm>
            <a:off x="1373075" y="2740507"/>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12" name="Rectangle 11">
            <a:extLst>
              <a:ext uri="{FF2B5EF4-FFF2-40B4-BE49-F238E27FC236}">
                <a16:creationId xmlns:a16="http://schemas.microsoft.com/office/drawing/2014/main" id="{0B58DFBB-5128-489D-A74C-A433011747AA}"/>
              </a:ext>
            </a:extLst>
          </p:cNvPr>
          <p:cNvSpPr/>
          <p:nvPr/>
        </p:nvSpPr>
        <p:spPr>
          <a:xfrm>
            <a:off x="1373075" y="3608800"/>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13" name="Rectangle 12">
            <a:extLst>
              <a:ext uri="{FF2B5EF4-FFF2-40B4-BE49-F238E27FC236}">
                <a16:creationId xmlns:a16="http://schemas.microsoft.com/office/drawing/2014/main" id="{29736BED-9956-407A-9720-D26A45F96F3A}"/>
              </a:ext>
            </a:extLst>
          </p:cNvPr>
          <p:cNvSpPr/>
          <p:nvPr/>
        </p:nvSpPr>
        <p:spPr>
          <a:xfrm>
            <a:off x="1373075" y="464521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4" name="Rectangle 13">
            <a:extLst>
              <a:ext uri="{FF2B5EF4-FFF2-40B4-BE49-F238E27FC236}">
                <a16:creationId xmlns:a16="http://schemas.microsoft.com/office/drawing/2014/main" id="{B7B80AE7-9BFC-494B-AF4E-F48415BDFC5A}"/>
              </a:ext>
            </a:extLst>
          </p:cNvPr>
          <p:cNvSpPr/>
          <p:nvPr/>
        </p:nvSpPr>
        <p:spPr>
          <a:xfrm>
            <a:off x="1373075" y="579107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5" name="TextBox 14">
            <a:extLst>
              <a:ext uri="{FF2B5EF4-FFF2-40B4-BE49-F238E27FC236}">
                <a16:creationId xmlns:a16="http://schemas.microsoft.com/office/drawing/2014/main" id="{DDF93C6B-B610-4ED6-A14C-B098A40AA0DB}"/>
              </a:ext>
            </a:extLst>
          </p:cNvPr>
          <p:cNvSpPr txBox="1"/>
          <p:nvPr/>
        </p:nvSpPr>
        <p:spPr>
          <a:xfrm>
            <a:off x="2366168" y="1514730"/>
            <a:ext cx="8911432" cy="5078313"/>
          </a:xfrm>
          <a:prstGeom prst="rect">
            <a:avLst/>
          </a:prstGeom>
          <a:noFill/>
        </p:spPr>
        <p:txBody>
          <a:bodyPr wrap="square">
            <a:spAutoFit/>
          </a:bodyPr>
          <a:lstStyle/>
          <a:p>
            <a:r>
              <a:rPr lang="et-EE" dirty="0">
                <a:solidFill>
                  <a:srgbClr val="1F4E79"/>
                </a:solidFill>
              </a:rPr>
              <a:t>Arendustöötaja ülesanded nõuavad sagedast ümberlülitamist ühelt teemalt teisele. Ühele ülesandele süvenemise võimalust ei ole. "Ma ei jõua süveneda, mul on liiga palju teisi asju teha."</a:t>
            </a:r>
          </a:p>
          <a:p>
            <a:endParaRPr lang="et-EE" dirty="0">
              <a:solidFill>
                <a:srgbClr val="1F4E79"/>
              </a:solidFill>
            </a:endParaRPr>
          </a:p>
          <a:p>
            <a:r>
              <a:rPr lang="et-EE" dirty="0">
                <a:solidFill>
                  <a:srgbClr val="1F4E79"/>
                </a:solidFill>
              </a:rPr>
              <a:t>Tööülesanded võimaldavad harva võtta aega ühele ülesandele süvenemiseks - enamasti mitte rohkem kui mõned tunnid. "Oeh, äkki mõned tunnid saan näpistada kusagilt."</a:t>
            </a:r>
          </a:p>
          <a:p>
            <a:endParaRPr lang="et-EE" dirty="0">
              <a:solidFill>
                <a:srgbClr val="1F4E79"/>
              </a:solidFill>
            </a:endParaRPr>
          </a:p>
          <a:p>
            <a:r>
              <a:rPr lang="et-EE" dirty="0">
                <a:solidFill>
                  <a:srgbClr val="1F4E79"/>
                </a:solidFill>
              </a:rPr>
              <a:t>Võimalik on võtta aega süvatööks, kuid selleks on vaja erikokkulepet otsese juhiga. Et tööd ei peaks ümber korraldama, lubavad juhid süvatööks võtta aega mõned päevad, mitte rohkem. "Kui ülemus lubab, siis saan võtta 1-2 päeva."</a:t>
            </a:r>
          </a:p>
          <a:p>
            <a:endParaRPr lang="et-EE" dirty="0">
              <a:solidFill>
                <a:srgbClr val="1F4E79"/>
              </a:solidFill>
            </a:endParaRPr>
          </a:p>
          <a:p>
            <a:r>
              <a:rPr lang="et-EE" dirty="0">
                <a:solidFill>
                  <a:srgbClr val="1F4E79"/>
                </a:solidFill>
              </a:rPr>
              <a:t>HäK-i tööprotsessid võimaldavad võtta süvatöö aega. Juhid toetavad ja võimaldavad süvatöö tegemist. Võimalik on võtta ka 1 nädal või rohkem. "Saan panna muud asjad kõrvale ja keskenduda vaid sellele."</a:t>
            </a:r>
          </a:p>
          <a:p>
            <a:endParaRPr lang="et-EE" dirty="0">
              <a:solidFill>
                <a:srgbClr val="1F4E79"/>
              </a:solidFill>
            </a:endParaRPr>
          </a:p>
          <a:p>
            <a:r>
              <a:rPr lang="et-EE" dirty="0">
                <a:solidFill>
                  <a:srgbClr val="1F4E79"/>
                </a:solidFill>
              </a:rPr>
              <a:t>HäK-is on töö korraldatud selliselt, et süvatöö on arendustöö loomulik osa - enamus arendustöötajaid võtab seda aega regulaarselt. "Ma ei kujuta ettegi, kuidas töötaksin ilma süvatööks aega võtmata."</a:t>
            </a:r>
          </a:p>
        </p:txBody>
      </p:sp>
    </p:spTree>
    <p:extLst>
      <p:ext uri="{BB962C8B-B14F-4D97-AF65-F5344CB8AC3E}">
        <p14:creationId xmlns:p14="http://schemas.microsoft.com/office/powerpoint/2010/main" val="966661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83795" y="673354"/>
            <a:ext cx="10527155" cy="677108"/>
          </a:xfrm>
          <a:prstGeom prst="rect">
            <a:avLst/>
          </a:prstGeom>
        </p:spPr>
        <p:txBody>
          <a:bodyPr wrap="square">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0" lang="et-EE" sz="19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11. Sinu arvates, </a:t>
            </a:r>
            <a:r>
              <a:rPr kumimoji="0" lang="fi-FI" sz="19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 SAGELI JÄÄVAD </a:t>
            </a:r>
            <a:r>
              <a:rPr kumimoji="0" lang="et-EE" sz="19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HÄIREKESKUSES</a:t>
            </a:r>
            <a:r>
              <a:rPr kumimoji="0" lang="fi-FI" sz="19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UUED LAHENDUSED TEOSTAMATA</a:t>
            </a:r>
            <a:r>
              <a:rPr kumimoji="0" lang="et-EE" sz="19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br>
              <a:rPr kumimoji="0" lang="et-EE" sz="19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br>
            <a:r>
              <a:rPr kumimoji="0" lang="fi-FI" sz="19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RAHA PÄRAST?</a:t>
            </a:r>
          </a:p>
        </p:txBody>
      </p:sp>
      <p:sp>
        <p:nvSpPr>
          <p:cNvPr id="5" name="Rectangle 4">
            <a:extLst>
              <a:ext uri="{FF2B5EF4-FFF2-40B4-BE49-F238E27FC236}">
                <a16:creationId xmlns:a16="http://schemas.microsoft.com/office/drawing/2014/main" id="{0556DABA-7985-442A-AF39-6FAA111628F2}"/>
              </a:ext>
            </a:extLst>
          </p:cNvPr>
          <p:cNvSpPr/>
          <p:nvPr/>
        </p:nvSpPr>
        <p:spPr>
          <a:xfrm>
            <a:off x="1383795" y="185954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6A42200E-56C2-48CE-8287-890AE52995D7}"/>
              </a:ext>
            </a:extLst>
          </p:cNvPr>
          <p:cNvSpPr/>
          <p:nvPr/>
        </p:nvSpPr>
        <p:spPr>
          <a:xfrm>
            <a:off x="1383795" y="270545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E20F6F48-AD02-48BA-AD8A-5516F5AD974B}"/>
              </a:ext>
            </a:extLst>
          </p:cNvPr>
          <p:cNvSpPr/>
          <p:nvPr/>
        </p:nvSpPr>
        <p:spPr>
          <a:xfrm>
            <a:off x="1394515" y="380708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A5CF7014-AC94-46DD-99A5-926343A8210A}"/>
              </a:ext>
            </a:extLst>
          </p:cNvPr>
          <p:cNvSpPr/>
          <p:nvPr/>
        </p:nvSpPr>
        <p:spPr>
          <a:xfrm>
            <a:off x="1394515" y="460063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9EEF80A3-07A7-4A91-9AEE-8A7CC21F9EEE}"/>
              </a:ext>
            </a:extLst>
          </p:cNvPr>
          <p:cNvSpPr/>
          <p:nvPr/>
        </p:nvSpPr>
        <p:spPr>
          <a:xfrm>
            <a:off x="1394515" y="544654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0057AD43-84DC-4CAA-9492-955327C69FDF}"/>
              </a:ext>
            </a:extLst>
          </p:cNvPr>
          <p:cNvSpPr txBox="1"/>
          <p:nvPr/>
        </p:nvSpPr>
        <p:spPr>
          <a:xfrm>
            <a:off x="2374394" y="1769147"/>
            <a:ext cx="8455251" cy="4247317"/>
          </a:xfrm>
          <a:prstGeom prst="rect">
            <a:avLst/>
          </a:prstGeom>
          <a:noFill/>
        </p:spPr>
        <p:txBody>
          <a:bodyPr wrap="square">
            <a:spAutoFit/>
          </a:bodyPr>
          <a:lstStyle/>
          <a:p>
            <a:r>
              <a:rPr lang="et-EE" dirty="0">
                <a:solidFill>
                  <a:srgbClr val="1F4E79"/>
                </a:solidFill>
              </a:rPr>
              <a:t>HäK-i rahalised võimalused arendustöödeks on väga piiratud - on täiesti tavapärane, et mõni suure potentsiaaliga arendusprojekt jääb raha pärast tegemata.</a:t>
            </a:r>
          </a:p>
          <a:p>
            <a:endParaRPr lang="et-EE" dirty="0">
              <a:solidFill>
                <a:srgbClr val="1F4E79"/>
              </a:solidFill>
            </a:endParaRPr>
          </a:p>
          <a:p>
            <a:r>
              <a:rPr lang="et-EE" dirty="0">
                <a:solidFill>
                  <a:srgbClr val="1F4E79"/>
                </a:solidFill>
              </a:rPr>
              <a:t>HäK-i eelarves on võimalik arendusprojektideks raha leida, kuid selleks tuleb palju aega ja energiat varuda - konkurents arendusrahadele on tihe ja taotlemise protsess on kurnav. Arendusprojekti innovaatilisus ei anna taotlemisel mingit eelist.</a:t>
            </a:r>
          </a:p>
          <a:p>
            <a:endParaRPr lang="et-EE" dirty="0">
              <a:solidFill>
                <a:srgbClr val="1F4E79"/>
              </a:solidFill>
            </a:endParaRPr>
          </a:p>
          <a:p>
            <a:r>
              <a:rPr lang="et-EE" dirty="0">
                <a:solidFill>
                  <a:srgbClr val="1F4E79"/>
                </a:solidFill>
              </a:rPr>
              <a:t>HäK-i eelarves on võimalik arendusprojektideks raha leida, kuid konkurents on tihe. Arendusprojekti innovaatilisus annab taotlemisel konkurentsis eelise.</a:t>
            </a:r>
          </a:p>
          <a:p>
            <a:endParaRPr lang="et-EE" dirty="0">
              <a:solidFill>
                <a:srgbClr val="1F4E79"/>
              </a:solidFill>
            </a:endParaRPr>
          </a:p>
          <a:p>
            <a:r>
              <a:rPr lang="et-EE" dirty="0">
                <a:solidFill>
                  <a:srgbClr val="1F4E79"/>
                </a:solidFill>
              </a:rPr>
              <a:t>HäK-i võimalused arendusprojektide rahastamiseks on viimastel aastatel paranenud. Aina harvemini juhtub seda, et mõni uus lahendus jääb arendamata, sest raha ei ole.</a:t>
            </a:r>
          </a:p>
          <a:p>
            <a:endParaRPr lang="et-EE" dirty="0">
              <a:solidFill>
                <a:srgbClr val="1F4E79"/>
              </a:solidFill>
            </a:endParaRPr>
          </a:p>
          <a:p>
            <a:r>
              <a:rPr lang="et-EE" dirty="0">
                <a:solidFill>
                  <a:srgbClr val="1F4E79"/>
                </a:solidFill>
              </a:rPr>
              <a:t>HäK-is suudetakse juba aastaid tagada arendusprojektideks piisav eelarve, mis stimuleerib järjepidevalt innovatsiooni kasvu.</a:t>
            </a:r>
          </a:p>
        </p:txBody>
      </p:sp>
    </p:spTree>
    <p:extLst>
      <p:ext uri="{BB962C8B-B14F-4D97-AF65-F5344CB8AC3E}">
        <p14:creationId xmlns:p14="http://schemas.microsoft.com/office/powerpoint/2010/main" val="1954639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371121" cy="1015663"/>
          </a:xfrm>
          <a:prstGeom prst="rect">
            <a:avLst/>
          </a:prstGeom>
        </p:spPr>
        <p:txBody>
          <a:bodyPr wrap="square">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12. Sinule teadaolevalt,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KES TEGELEB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SELLEGA, ET ASUTUSE INNOVAATILISUS</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et-EE" sz="1400" b="0" i="0" u="none" strike="noStrike" kern="1200" cap="none" spc="0" normalizeH="0" baseline="0" noProof="0" dirty="0">
                <a:ln>
                  <a:noFill/>
                </a:ln>
                <a:solidFill>
                  <a:prstClr val="white"/>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PIDEVALT KASVAKS JA PARANEKS?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sp>
        <p:nvSpPr>
          <p:cNvPr id="5" name="Rectangle 4">
            <a:extLst>
              <a:ext uri="{FF2B5EF4-FFF2-40B4-BE49-F238E27FC236}">
                <a16:creationId xmlns:a16="http://schemas.microsoft.com/office/drawing/2014/main" id="{92403A2E-9EC0-4503-A9F8-082FF26CABE0}"/>
              </a:ext>
            </a:extLst>
          </p:cNvPr>
          <p:cNvSpPr/>
          <p:nvPr/>
        </p:nvSpPr>
        <p:spPr>
          <a:xfrm>
            <a:off x="1373075" y="196431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5389F3EA-E1C7-4FB5-80D7-4D90E33285E4}"/>
              </a:ext>
            </a:extLst>
          </p:cNvPr>
          <p:cNvSpPr/>
          <p:nvPr/>
        </p:nvSpPr>
        <p:spPr>
          <a:xfrm>
            <a:off x="1373075" y="278165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432CD458-2A39-4CB0-B422-459FCDFA8DDF}"/>
              </a:ext>
            </a:extLst>
          </p:cNvPr>
          <p:cNvSpPr/>
          <p:nvPr/>
        </p:nvSpPr>
        <p:spPr>
          <a:xfrm>
            <a:off x="1373075" y="350228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20AD87C5-D1CB-4E8C-9E42-35E120177A48}"/>
              </a:ext>
            </a:extLst>
          </p:cNvPr>
          <p:cNvSpPr/>
          <p:nvPr/>
        </p:nvSpPr>
        <p:spPr>
          <a:xfrm>
            <a:off x="1373075" y="416961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353B8E9D-3642-4907-A815-4151DF403DC3}"/>
              </a:ext>
            </a:extLst>
          </p:cNvPr>
          <p:cNvSpPr/>
          <p:nvPr/>
        </p:nvSpPr>
        <p:spPr>
          <a:xfrm>
            <a:off x="1373075" y="531378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54EEAEB2-A2EA-4C5B-9074-87C42911E389}"/>
              </a:ext>
            </a:extLst>
          </p:cNvPr>
          <p:cNvSpPr txBox="1"/>
          <p:nvPr/>
        </p:nvSpPr>
        <p:spPr>
          <a:xfrm>
            <a:off x="2345531" y="1838058"/>
            <a:ext cx="7836694" cy="4247317"/>
          </a:xfrm>
          <a:prstGeom prst="rect">
            <a:avLst/>
          </a:prstGeom>
          <a:noFill/>
        </p:spPr>
        <p:txBody>
          <a:bodyPr wrap="square">
            <a:spAutoFit/>
          </a:bodyPr>
          <a:lstStyle/>
          <a:p>
            <a:r>
              <a:rPr lang="et-EE" dirty="0">
                <a:solidFill>
                  <a:srgbClr val="1F4E79"/>
                </a:solidFill>
              </a:rPr>
              <a:t>Minu teada meil ei ole HäK-is sellist inimest, kelle tööülesandeks on asutuse innovatsioonivõime arendamine.</a:t>
            </a:r>
          </a:p>
          <a:p>
            <a:endParaRPr lang="et-EE" dirty="0">
              <a:solidFill>
                <a:srgbClr val="1F4E79"/>
              </a:solidFill>
            </a:endParaRPr>
          </a:p>
          <a:p>
            <a:r>
              <a:rPr lang="et-EE" dirty="0">
                <a:solidFill>
                  <a:srgbClr val="1F4E79"/>
                </a:solidFill>
              </a:rPr>
              <a:t>Minu teada meil on HäK-is üks inimene, kes sellega tegeleb, kuid see pole tema peamine tööülesanne.</a:t>
            </a:r>
          </a:p>
          <a:p>
            <a:endParaRPr lang="et-EE" dirty="0">
              <a:solidFill>
                <a:srgbClr val="1F4E79"/>
              </a:solidFill>
            </a:endParaRPr>
          </a:p>
          <a:p>
            <a:r>
              <a:rPr lang="et-EE" dirty="0">
                <a:solidFill>
                  <a:srgbClr val="1F4E79"/>
                </a:solidFill>
              </a:rPr>
              <a:t>HäK-is on minu teada vähemalt üks inimene, kes peamiselt vaid sellega tegelebki.</a:t>
            </a:r>
          </a:p>
          <a:p>
            <a:endParaRPr lang="et-EE" dirty="0">
              <a:solidFill>
                <a:srgbClr val="1F4E79"/>
              </a:solidFill>
            </a:endParaRPr>
          </a:p>
          <a:p>
            <a:r>
              <a:rPr lang="et-EE" dirty="0">
                <a:solidFill>
                  <a:srgbClr val="1F4E79"/>
                </a:solidFill>
              </a:rPr>
              <a:t>Minu teada on HäK-is selleks oma meeskond, kes sellega tegeleb ja sellel meeskonnal on ka juht, kelle ülesandeks on asutuse innovatsioonivõimet arendada.</a:t>
            </a:r>
          </a:p>
          <a:p>
            <a:endParaRPr lang="et-EE" dirty="0">
              <a:solidFill>
                <a:srgbClr val="1F4E79"/>
              </a:solidFill>
            </a:endParaRPr>
          </a:p>
          <a:p>
            <a:r>
              <a:rPr lang="et-EE" dirty="0">
                <a:solidFill>
                  <a:srgbClr val="1F4E79"/>
                </a:solidFill>
              </a:rPr>
              <a:t>HäK-is on innovatsiooni eestvedajaks organisatsioonikultuur. Meie tööprotsessid ja -meetodid on aastate jooksul kujundatud selliseks, et need soodustavad innovatsiooni igapäevaselt.</a:t>
            </a:r>
          </a:p>
        </p:txBody>
      </p:sp>
    </p:spTree>
    <p:extLst>
      <p:ext uri="{BB962C8B-B14F-4D97-AF65-F5344CB8AC3E}">
        <p14:creationId xmlns:p14="http://schemas.microsoft.com/office/powerpoint/2010/main" val="323034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7695251" cy="707886"/>
          </a:xfrm>
          <a:prstGeom prst="rect">
            <a:avLst/>
          </a:prstGeom>
        </p:spPr>
        <p:txBody>
          <a:bodyPr wrap="square">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13. Sinule teadaolevalt,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 PALJU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INNOVAATILISI </a:t>
            </a:r>
            <a:b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b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ARENDUSPROJEKTE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TEHAKSE? </a:t>
            </a: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grpSp>
        <p:nvGrpSpPr>
          <p:cNvPr id="5" name="Group 4"/>
          <p:cNvGrpSpPr/>
          <p:nvPr/>
        </p:nvGrpSpPr>
        <p:grpSpPr>
          <a:xfrm>
            <a:off x="9235988" y="395227"/>
            <a:ext cx="2707967" cy="1326367"/>
            <a:chOff x="9048996" y="368133"/>
            <a:chExt cx="2707967" cy="1210534"/>
          </a:xfrm>
          <a:solidFill>
            <a:srgbClr val="E1EDF7"/>
          </a:solidFill>
        </p:grpSpPr>
        <p:sp>
          <p:nvSpPr>
            <p:cNvPr id="3" name="Folded Corner 2"/>
            <p:cNvSpPr/>
            <p:nvPr/>
          </p:nvSpPr>
          <p:spPr>
            <a:xfrm>
              <a:off x="9048996" y="368133"/>
              <a:ext cx="2707967" cy="1210534"/>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p:cNvSpPr/>
            <p:nvPr/>
          </p:nvSpPr>
          <p:spPr>
            <a:xfrm>
              <a:off x="9158497" y="429601"/>
              <a:ext cx="2428199" cy="1011233"/>
            </a:xfrm>
            <a:prstGeom prst="rect">
              <a:avLst/>
            </a:pr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Innovaatiline arendusprojekt = </a:t>
              </a:r>
              <a:b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A) projekt, milles tehakse arendustööd innovaatilisel viisil (nt teenusedisain)</a:t>
              </a:r>
              <a:b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B) projekt, millega võetakse kasutusele innovaatiline lahendus (nt </a:t>
              </a:r>
              <a:r>
                <a:rPr kumimoji="0" lang="et-EE"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automati-seeritud</a:t>
              </a: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reageerimine)</a:t>
              </a:r>
            </a:p>
          </p:txBody>
        </p:sp>
      </p:grpSp>
      <p:sp>
        <p:nvSpPr>
          <p:cNvPr id="9" name="Rectangle 8">
            <a:extLst>
              <a:ext uri="{FF2B5EF4-FFF2-40B4-BE49-F238E27FC236}">
                <a16:creationId xmlns:a16="http://schemas.microsoft.com/office/drawing/2014/main" id="{7E4DD0B0-842E-4576-B14E-B7753CC5D049}"/>
              </a:ext>
            </a:extLst>
          </p:cNvPr>
          <p:cNvSpPr/>
          <p:nvPr/>
        </p:nvSpPr>
        <p:spPr>
          <a:xfrm>
            <a:off x="1373075" y="198336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10" name="Rectangle 9">
            <a:extLst>
              <a:ext uri="{FF2B5EF4-FFF2-40B4-BE49-F238E27FC236}">
                <a16:creationId xmlns:a16="http://schemas.microsoft.com/office/drawing/2014/main" id="{CDB2C9D8-AA93-4CAE-82B5-2AC9EB43C568}"/>
              </a:ext>
            </a:extLst>
          </p:cNvPr>
          <p:cNvSpPr/>
          <p:nvPr/>
        </p:nvSpPr>
        <p:spPr>
          <a:xfrm>
            <a:off x="1373075" y="281975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12" name="Rectangle 11">
            <a:extLst>
              <a:ext uri="{FF2B5EF4-FFF2-40B4-BE49-F238E27FC236}">
                <a16:creationId xmlns:a16="http://schemas.microsoft.com/office/drawing/2014/main" id="{FE8AB947-3182-442B-871A-4495014D9878}"/>
              </a:ext>
            </a:extLst>
          </p:cNvPr>
          <p:cNvSpPr/>
          <p:nvPr/>
        </p:nvSpPr>
        <p:spPr>
          <a:xfrm>
            <a:off x="1373075" y="361658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13" name="Rectangle 12">
            <a:extLst>
              <a:ext uri="{FF2B5EF4-FFF2-40B4-BE49-F238E27FC236}">
                <a16:creationId xmlns:a16="http://schemas.microsoft.com/office/drawing/2014/main" id="{8D142EB8-D700-460B-ACE4-81EB99BFED19}"/>
              </a:ext>
            </a:extLst>
          </p:cNvPr>
          <p:cNvSpPr/>
          <p:nvPr/>
        </p:nvSpPr>
        <p:spPr>
          <a:xfrm>
            <a:off x="1373075" y="441013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4" name="Rectangle 13">
            <a:extLst>
              <a:ext uri="{FF2B5EF4-FFF2-40B4-BE49-F238E27FC236}">
                <a16:creationId xmlns:a16="http://schemas.microsoft.com/office/drawing/2014/main" id="{D7295994-A1E0-4BE0-877D-DBF49F79E326}"/>
              </a:ext>
            </a:extLst>
          </p:cNvPr>
          <p:cNvSpPr/>
          <p:nvPr/>
        </p:nvSpPr>
        <p:spPr>
          <a:xfrm>
            <a:off x="1373075" y="525604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5" name="TextBox 14">
            <a:extLst>
              <a:ext uri="{FF2B5EF4-FFF2-40B4-BE49-F238E27FC236}">
                <a16:creationId xmlns:a16="http://schemas.microsoft.com/office/drawing/2014/main" id="{B2131B06-4149-4D04-B540-4A82FBD205FC}"/>
              </a:ext>
            </a:extLst>
          </p:cNvPr>
          <p:cNvSpPr txBox="1"/>
          <p:nvPr/>
        </p:nvSpPr>
        <p:spPr>
          <a:xfrm>
            <a:off x="2364581" y="1869547"/>
            <a:ext cx="6100762" cy="3970318"/>
          </a:xfrm>
          <a:prstGeom prst="rect">
            <a:avLst/>
          </a:prstGeom>
          <a:noFill/>
        </p:spPr>
        <p:txBody>
          <a:bodyPr wrap="square">
            <a:spAutoFit/>
          </a:bodyPr>
          <a:lstStyle/>
          <a:p>
            <a:r>
              <a:rPr lang="et-EE" dirty="0">
                <a:solidFill>
                  <a:srgbClr val="1F4E79"/>
                </a:solidFill>
              </a:rPr>
              <a:t>Minu teada ei ole HäK-is viimase aasta jooksul käivitatud ühtegi innovaatilist arendusprojekti.</a:t>
            </a:r>
          </a:p>
          <a:p>
            <a:endParaRPr lang="et-EE" dirty="0">
              <a:solidFill>
                <a:srgbClr val="1F4E79"/>
              </a:solidFill>
            </a:endParaRPr>
          </a:p>
          <a:p>
            <a:r>
              <a:rPr lang="et-EE" dirty="0">
                <a:solidFill>
                  <a:srgbClr val="1F4E79"/>
                </a:solidFill>
              </a:rPr>
              <a:t>Olen kuulnud, et HäK-is on tehtud üksikuid innovaatilisi arendusprojekte, kuid need olid mitu aastat tagasi.</a:t>
            </a:r>
          </a:p>
          <a:p>
            <a:endParaRPr lang="et-EE" dirty="0">
              <a:solidFill>
                <a:srgbClr val="1F4E79"/>
              </a:solidFill>
            </a:endParaRPr>
          </a:p>
          <a:p>
            <a:r>
              <a:rPr lang="et-EE" dirty="0">
                <a:solidFill>
                  <a:srgbClr val="1F4E79"/>
                </a:solidFill>
              </a:rPr>
              <a:t>Tean, et HäK-is on praegu töös vähemalt 1-2 innovaatilist arendusprojekti.</a:t>
            </a:r>
          </a:p>
          <a:p>
            <a:endParaRPr lang="et-EE" dirty="0">
              <a:solidFill>
                <a:srgbClr val="1F4E79"/>
              </a:solidFill>
            </a:endParaRPr>
          </a:p>
          <a:p>
            <a:r>
              <a:rPr lang="et-EE" dirty="0">
                <a:solidFill>
                  <a:srgbClr val="1F4E79"/>
                </a:solidFill>
              </a:rPr>
              <a:t>Viimase 3 aasta jooksul on innovaatiliste arendusprojektide hulk HäK-is pidevalt kasvanud.</a:t>
            </a:r>
          </a:p>
          <a:p>
            <a:endParaRPr lang="et-EE" dirty="0">
              <a:solidFill>
                <a:srgbClr val="1F4E79"/>
              </a:solidFill>
            </a:endParaRPr>
          </a:p>
          <a:p>
            <a:r>
              <a:rPr lang="et-EE" dirty="0">
                <a:solidFill>
                  <a:srgbClr val="1F4E79"/>
                </a:solidFill>
              </a:rPr>
              <a:t>Innovaatilised arendusprojektid on igapäevased ja loomulik osa HäK-i arendustegevusest.</a:t>
            </a:r>
          </a:p>
        </p:txBody>
      </p:sp>
    </p:spTree>
    <p:extLst>
      <p:ext uri="{BB962C8B-B14F-4D97-AF65-F5344CB8AC3E}">
        <p14:creationId xmlns:p14="http://schemas.microsoft.com/office/powerpoint/2010/main" val="2482883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371121" cy="101566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14.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STRATEEGILISELT</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LÄHENETAKSE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INNOVATSIOONILE?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sp>
        <p:nvSpPr>
          <p:cNvPr id="5" name="Rectangle 4">
            <a:extLst>
              <a:ext uri="{FF2B5EF4-FFF2-40B4-BE49-F238E27FC236}">
                <a16:creationId xmlns:a16="http://schemas.microsoft.com/office/drawing/2014/main" id="{3D75843D-0B44-4D25-A856-C7B2707EA8CF}"/>
              </a:ext>
            </a:extLst>
          </p:cNvPr>
          <p:cNvSpPr/>
          <p:nvPr/>
        </p:nvSpPr>
        <p:spPr>
          <a:xfrm>
            <a:off x="1373075" y="184427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C83AC610-8923-496D-AE6F-0EFF13DA7E4D}"/>
              </a:ext>
            </a:extLst>
          </p:cNvPr>
          <p:cNvSpPr/>
          <p:nvPr/>
        </p:nvSpPr>
        <p:spPr>
          <a:xfrm>
            <a:off x="1373075" y="268065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4A1CB348-16E2-431A-8E49-7158DA20B4A6}"/>
              </a:ext>
            </a:extLst>
          </p:cNvPr>
          <p:cNvSpPr/>
          <p:nvPr/>
        </p:nvSpPr>
        <p:spPr>
          <a:xfrm>
            <a:off x="1373075" y="347748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D095099C-D68E-47EA-949E-886274D74CB7}"/>
              </a:ext>
            </a:extLst>
          </p:cNvPr>
          <p:cNvSpPr/>
          <p:nvPr/>
        </p:nvSpPr>
        <p:spPr>
          <a:xfrm>
            <a:off x="1373075" y="4271038"/>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EF08D6D9-46BE-4678-8CBD-CCC177E447DB}"/>
              </a:ext>
            </a:extLst>
          </p:cNvPr>
          <p:cNvSpPr/>
          <p:nvPr/>
        </p:nvSpPr>
        <p:spPr>
          <a:xfrm>
            <a:off x="1373075" y="5116950"/>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97C23F2A-8FAA-4F4A-878E-2F1B281AFABF}"/>
              </a:ext>
            </a:extLst>
          </p:cNvPr>
          <p:cNvSpPr txBox="1"/>
          <p:nvPr/>
        </p:nvSpPr>
        <p:spPr>
          <a:xfrm>
            <a:off x="2374106" y="1689017"/>
            <a:ext cx="8465344" cy="3970318"/>
          </a:xfrm>
          <a:prstGeom prst="rect">
            <a:avLst/>
          </a:prstGeom>
          <a:noFill/>
        </p:spPr>
        <p:txBody>
          <a:bodyPr wrap="square">
            <a:spAutoFit/>
          </a:bodyPr>
          <a:lstStyle/>
          <a:p>
            <a:r>
              <a:rPr lang="et-EE" dirty="0">
                <a:solidFill>
                  <a:srgbClr val="1F4E79"/>
                </a:solidFill>
              </a:rPr>
              <a:t>Innovatsioon ei ole valdkond, mida HäK-is teadlikult arendatakse ja selleks ei nähta ka vajadust.</a:t>
            </a:r>
          </a:p>
          <a:p>
            <a:endParaRPr lang="et-EE" dirty="0">
              <a:solidFill>
                <a:srgbClr val="1F4E79"/>
              </a:solidFill>
            </a:endParaRPr>
          </a:p>
          <a:p>
            <a:r>
              <a:rPr lang="et-EE" dirty="0">
                <a:solidFill>
                  <a:srgbClr val="1F4E79"/>
                </a:solidFill>
              </a:rPr>
              <a:t>HäK-is on küll soov innovatsiooniga tegeleda, kuid usutakse, et innovatsioon "tekib ja kasvab ise" - seda pole vaja strateegiliselt arendada.</a:t>
            </a:r>
          </a:p>
          <a:p>
            <a:endParaRPr lang="et-EE" dirty="0">
              <a:solidFill>
                <a:srgbClr val="1F4E79"/>
              </a:solidFill>
            </a:endParaRPr>
          </a:p>
          <a:p>
            <a:r>
              <a:rPr lang="et-EE" dirty="0">
                <a:solidFill>
                  <a:srgbClr val="1F4E79"/>
                </a:solidFill>
              </a:rPr>
              <a:t>HäK-is teadvustatakse, et innovatsioon "ei teki ise" ja inno-võimekust tuleb strateegiliselt kasvatada. Arutelud sel teemal käivad, kuid ühtegi plaani veel kinnitatud ei ole.</a:t>
            </a:r>
          </a:p>
          <a:p>
            <a:endParaRPr lang="et-EE" dirty="0">
              <a:solidFill>
                <a:srgbClr val="1F4E79"/>
              </a:solidFill>
            </a:endParaRPr>
          </a:p>
          <a:p>
            <a:r>
              <a:rPr lang="et-EE" dirty="0">
                <a:solidFill>
                  <a:srgbClr val="1F4E79"/>
                </a:solidFill>
              </a:rPr>
              <a:t>HäK-is on kokku lepitud ja kinnitatud strateegilised suunad, kuidas innovatsiooni võimekust süsteemselt kasvatada. Käib aktiivne töö süsteemi loomise ja juurutamisega.</a:t>
            </a:r>
          </a:p>
          <a:p>
            <a:endParaRPr lang="et-EE" dirty="0">
              <a:solidFill>
                <a:srgbClr val="1F4E79"/>
              </a:solidFill>
            </a:endParaRPr>
          </a:p>
          <a:p>
            <a:r>
              <a:rPr lang="et-EE" dirty="0">
                <a:solidFill>
                  <a:srgbClr val="1F4E79"/>
                </a:solidFill>
              </a:rPr>
              <a:t>HäK-i innovatsioonisüsteem on täielikult rakendunud - innovaatiline lähenemine probleemide lahendamisele on loomulik osa HäK-i igapäevasest tööst.</a:t>
            </a:r>
          </a:p>
        </p:txBody>
      </p:sp>
    </p:spTree>
    <p:extLst>
      <p:ext uri="{BB962C8B-B14F-4D97-AF65-F5344CB8AC3E}">
        <p14:creationId xmlns:p14="http://schemas.microsoft.com/office/powerpoint/2010/main" val="4182720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7575433" cy="1015663"/>
          </a:xfrm>
          <a:prstGeom prst="rect">
            <a:avLst/>
          </a:prstGeom>
        </p:spPr>
        <p:txBody>
          <a:bodyPr wrap="square">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15. Sinu arvates, KUIVÕRD AITAB INNOVATSIOON LAHENDADA </a:t>
            </a:r>
            <a:b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b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PÄRIS PROBLEEME?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grpSp>
        <p:nvGrpSpPr>
          <p:cNvPr id="6" name="Group 5"/>
          <p:cNvGrpSpPr/>
          <p:nvPr/>
        </p:nvGrpSpPr>
        <p:grpSpPr>
          <a:xfrm>
            <a:off x="9169225" y="427467"/>
            <a:ext cx="2222675" cy="1015663"/>
            <a:chOff x="9440884" y="368134"/>
            <a:chExt cx="2624754" cy="850299"/>
          </a:xfrm>
          <a:solidFill>
            <a:srgbClr val="E1EDF7"/>
          </a:solidFill>
        </p:grpSpPr>
        <p:sp>
          <p:nvSpPr>
            <p:cNvPr id="7" name="Folded Corner 6"/>
            <p:cNvSpPr/>
            <p:nvPr/>
          </p:nvSpPr>
          <p:spPr>
            <a:xfrm>
              <a:off x="9440884" y="368134"/>
              <a:ext cx="2624754" cy="850299"/>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p:cNvSpPr/>
            <p:nvPr/>
          </p:nvSpPr>
          <p:spPr>
            <a:xfrm>
              <a:off x="9609901" y="463652"/>
              <a:ext cx="2337627" cy="644165"/>
            </a:xfrm>
            <a:custGeom>
              <a:avLst/>
              <a:gdLst>
                <a:gd name="connsiteX0" fmla="*/ 0 w 1624179"/>
                <a:gd name="connsiteY0" fmla="*/ 0 h 1107997"/>
                <a:gd name="connsiteX1" fmla="*/ 1624179 w 1624179"/>
                <a:gd name="connsiteY1" fmla="*/ 0 h 1107997"/>
                <a:gd name="connsiteX2" fmla="*/ 1624179 w 1624179"/>
                <a:gd name="connsiteY2" fmla="*/ 1107997 h 1107997"/>
                <a:gd name="connsiteX3" fmla="*/ 0 w 1624179"/>
                <a:gd name="connsiteY3" fmla="*/ 1107997 h 1107997"/>
                <a:gd name="connsiteX4" fmla="*/ 0 w 1624179"/>
                <a:gd name="connsiteY4" fmla="*/ 0 h 1107997"/>
                <a:gd name="connsiteX0" fmla="*/ 0 w 1624179"/>
                <a:gd name="connsiteY0" fmla="*/ 0 h 1107997"/>
                <a:gd name="connsiteX1" fmla="*/ 1624179 w 1624179"/>
                <a:gd name="connsiteY1" fmla="*/ 0 h 1107997"/>
                <a:gd name="connsiteX2" fmla="*/ 1518672 w 1624179"/>
                <a:gd name="connsiteY2" fmla="*/ 1049382 h 1107997"/>
                <a:gd name="connsiteX3" fmla="*/ 0 w 1624179"/>
                <a:gd name="connsiteY3" fmla="*/ 1107997 h 1107997"/>
                <a:gd name="connsiteX4" fmla="*/ 0 w 1624179"/>
                <a:gd name="connsiteY4" fmla="*/ 0 h 110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179" h="1107997">
                  <a:moveTo>
                    <a:pt x="0" y="0"/>
                  </a:moveTo>
                  <a:lnTo>
                    <a:pt x="1624179" y="0"/>
                  </a:lnTo>
                  <a:lnTo>
                    <a:pt x="1518672" y="1049382"/>
                  </a:lnTo>
                  <a:lnTo>
                    <a:pt x="0" y="1107997"/>
                  </a:lnTo>
                  <a:lnTo>
                    <a:pt x="0" y="0"/>
                  </a:lnTo>
                  <a:close/>
                </a:path>
              </a:pathLst>
            </a:cu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Päris probleem = strateegilise tähtsusega keeruline probleem, mille lahendamine on </a:t>
              </a:r>
              <a:r>
                <a:rPr kumimoji="0" lang="et-EE"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Häire-keskuse</a:t>
              </a: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jaoks prioriteet.</a:t>
              </a:r>
            </a:p>
          </p:txBody>
        </p:sp>
      </p:grpSp>
      <p:sp>
        <p:nvSpPr>
          <p:cNvPr id="8" name="Rectangle 7">
            <a:extLst>
              <a:ext uri="{FF2B5EF4-FFF2-40B4-BE49-F238E27FC236}">
                <a16:creationId xmlns:a16="http://schemas.microsoft.com/office/drawing/2014/main" id="{4A9286FA-4F06-47FD-92B4-BCC4BD779278}"/>
              </a:ext>
            </a:extLst>
          </p:cNvPr>
          <p:cNvSpPr/>
          <p:nvPr/>
        </p:nvSpPr>
        <p:spPr>
          <a:xfrm>
            <a:off x="1373075" y="199329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12" name="Rectangle 11">
            <a:extLst>
              <a:ext uri="{FF2B5EF4-FFF2-40B4-BE49-F238E27FC236}">
                <a16:creationId xmlns:a16="http://schemas.microsoft.com/office/drawing/2014/main" id="{3A6479B0-F3CC-4EBB-AA27-8EEEB94053F9}"/>
              </a:ext>
            </a:extLst>
          </p:cNvPr>
          <p:cNvSpPr/>
          <p:nvPr/>
        </p:nvSpPr>
        <p:spPr>
          <a:xfrm>
            <a:off x="1373075" y="282967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13" name="Rectangle 12">
            <a:extLst>
              <a:ext uri="{FF2B5EF4-FFF2-40B4-BE49-F238E27FC236}">
                <a16:creationId xmlns:a16="http://schemas.microsoft.com/office/drawing/2014/main" id="{AA960002-B977-4DB3-8265-01D31CE3A577}"/>
              </a:ext>
            </a:extLst>
          </p:cNvPr>
          <p:cNvSpPr/>
          <p:nvPr/>
        </p:nvSpPr>
        <p:spPr>
          <a:xfrm>
            <a:off x="1373075" y="362650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14" name="Rectangle 13">
            <a:extLst>
              <a:ext uri="{FF2B5EF4-FFF2-40B4-BE49-F238E27FC236}">
                <a16:creationId xmlns:a16="http://schemas.microsoft.com/office/drawing/2014/main" id="{1B0689C0-D9C5-4373-A7A8-E7A671F7F73E}"/>
              </a:ext>
            </a:extLst>
          </p:cNvPr>
          <p:cNvSpPr/>
          <p:nvPr/>
        </p:nvSpPr>
        <p:spPr>
          <a:xfrm>
            <a:off x="1373075" y="4420058"/>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5" name="Rectangle 14">
            <a:extLst>
              <a:ext uri="{FF2B5EF4-FFF2-40B4-BE49-F238E27FC236}">
                <a16:creationId xmlns:a16="http://schemas.microsoft.com/office/drawing/2014/main" id="{63691EE0-59E4-49F0-9E56-3283E6D3C2EB}"/>
              </a:ext>
            </a:extLst>
          </p:cNvPr>
          <p:cNvSpPr/>
          <p:nvPr/>
        </p:nvSpPr>
        <p:spPr>
          <a:xfrm>
            <a:off x="1373075" y="5265970"/>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6" name="TextBox 15">
            <a:extLst>
              <a:ext uri="{FF2B5EF4-FFF2-40B4-BE49-F238E27FC236}">
                <a16:creationId xmlns:a16="http://schemas.microsoft.com/office/drawing/2014/main" id="{997B9233-48E4-47C3-812C-2991E1E40388}"/>
              </a:ext>
            </a:extLst>
          </p:cNvPr>
          <p:cNvSpPr txBox="1"/>
          <p:nvPr/>
        </p:nvSpPr>
        <p:spPr>
          <a:xfrm>
            <a:off x="2381266" y="1870597"/>
            <a:ext cx="7658083" cy="3970318"/>
          </a:xfrm>
          <a:prstGeom prst="rect">
            <a:avLst/>
          </a:prstGeom>
          <a:noFill/>
        </p:spPr>
        <p:txBody>
          <a:bodyPr wrap="square">
            <a:spAutoFit/>
          </a:bodyPr>
          <a:lstStyle/>
          <a:p>
            <a:r>
              <a:rPr lang="et-EE" dirty="0">
                <a:solidFill>
                  <a:srgbClr val="1F4E79"/>
                </a:solidFill>
              </a:rPr>
              <a:t>HäK-is nähakse innovatsiooni väheväärtusliku tegevusena, mis ei aita lahendada keerulisi päris probleeme.</a:t>
            </a:r>
          </a:p>
          <a:p>
            <a:endParaRPr lang="et-EE" dirty="0">
              <a:solidFill>
                <a:srgbClr val="1F4E79"/>
              </a:solidFill>
            </a:endParaRPr>
          </a:p>
          <a:p>
            <a:r>
              <a:rPr lang="et-EE" dirty="0">
                <a:solidFill>
                  <a:srgbClr val="1F4E79"/>
                </a:solidFill>
              </a:rPr>
              <a:t>HäK-is "mängitakse" innovatsiooniga koolitustel, töötubades ja koosolekutel, kuid päris probleemide lahendamiseks ei ole veel kasutatud.</a:t>
            </a:r>
          </a:p>
          <a:p>
            <a:endParaRPr lang="et-EE" dirty="0">
              <a:solidFill>
                <a:srgbClr val="1F4E79"/>
              </a:solidFill>
            </a:endParaRPr>
          </a:p>
          <a:p>
            <a:r>
              <a:rPr lang="et-EE" dirty="0">
                <a:solidFill>
                  <a:srgbClr val="1F4E79"/>
                </a:solidFill>
              </a:rPr>
              <a:t>HäK-i juhtide ootused innovatsioonile on kõrged, kuid organisatsioon veel alles õpib, kuidas keerulisi päris probleeme innovaatiliselt lahendada.</a:t>
            </a:r>
          </a:p>
          <a:p>
            <a:endParaRPr lang="et-EE" dirty="0">
              <a:solidFill>
                <a:srgbClr val="1F4E79"/>
              </a:solidFill>
            </a:endParaRPr>
          </a:p>
          <a:p>
            <a:r>
              <a:rPr lang="et-EE" dirty="0" err="1">
                <a:solidFill>
                  <a:srgbClr val="1F4E79"/>
                </a:solidFill>
              </a:rPr>
              <a:t>HäK</a:t>
            </a:r>
            <a:r>
              <a:rPr lang="et-EE" dirty="0">
                <a:solidFill>
                  <a:srgbClr val="1F4E79"/>
                </a:solidFill>
              </a:rPr>
              <a:t> võtab töösse aina ambitsioonikamaid inno-projekte - kasvab julgus ja lisanduvad oskused, et lahendada keerukaid päris probleeme innovaatiliselt.</a:t>
            </a:r>
          </a:p>
          <a:p>
            <a:endParaRPr lang="et-EE" dirty="0">
              <a:solidFill>
                <a:srgbClr val="1F4E79"/>
              </a:solidFill>
            </a:endParaRPr>
          </a:p>
          <a:p>
            <a:r>
              <a:rPr lang="et-EE" dirty="0">
                <a:solidFill>
                  <a:srgbClr val="1F4E79"/>
                </a:solidFill>
              </a:rPr>
              <a:t>HäK-i innovaatilist lähenemist saadab edu - mitmetele päris probleemidele on leitud lahendusi ja tänu sellele on saavutatud olulisi strateegilisi eesmärke.</a:t>
            </a:r>
          </a:p>
        </p:txBody>
      </p:sp>
    </p:spTree>
    <p:extLst>
      <p:ext uri="{BB962C8B-B14F-4D97-AF65-F5344CB8AC3E}">
        <p14:creationId xmlns:p14="http://schemas.microsoft.com/office/powerpoint/2010/main" val="4215496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830055"/>
            <a:ext cx="7531289" cy="707886"/>
          </a:xfrm>
          <a:prstGeom prst="rect">
            <a:avLst/>
          </a:prstGeom>
        </p:spPr>
        <p:txBody>
          <a:bodyPr wrap="square">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16. Sinu arvates, MILLINE ÜTLUS ISELOOMUSTAB HÄIREKESKUSE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EESLIINI TÖÖTAJATE KOGEMUSI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ARENDUSPROJEKTIDEGA?</a:t>
            </a:r>
          </a:p>
        </p:txBody>
      </p:sp>
      <p:sp>
        <p:nvSpPr>
          <p:cNvPr id="5" name="Rectangle 4">
            <a:extLst>
              <a:ext uri="{FF2B5EF4-FFF2-40B4-BE49-F238E27FC236}">
                <a16:creationId xmlns:a16="http://schemas.microsoft.com/office/drawing/2014/main" id="{AEC15BAD-27DA-4321-B098-A16C5CF1E6DE}"/>
              </a:ext>
            </a:extLst>
          </p:cNvPr>
          <p:cNvSpPr/>
          <p:nvPr/>
        </p:nvSpPr>
        <p:spPr>
          <a:xfrm>
            <a:off x="1410190" y="218421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AF56D950-1A96-4828-AC3F-8A750745DDBC}"/>
              </a:ext>
            </a:extLst>
          </p:cNvPr>
          <p:cNvSpPr/>
          <p:nvPr/>
        </p:nvSpPr>
        <p:spPr>
          <a:xfrm>
            <a:off x="1410190" y="302060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D15D34C1-899D-4C87-956F-BB732A9184C6}"/>
              </a:ext>
            </a:extLst>
          </p:cNvPr>
          <p:cNvSpPr/>
          <p:nvPr/>
        </p:nvSpPr>
        <p:spPr>
          <a:xfrm>
            <a:off x="1410190" y="3817428"/>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E3C09541-D8F5-4D46-AF3F-46B35F35A4A8}"/>
              </a:ext>
            </a:extLst>
          </p:cNvPr>
          <p:cNvSpPr/>
          <p:nvPr/>
        </p:nvSpPr>
        <p:spPr>
          <a:xfrm>
            <a:off x="1410190" y="461098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07B3479E-10E3-434D-8830-3F931878172C}"/>
              </a:ext>
            </a:extLst>
          </p:cNvPr>
          <p:cNvSpPr/>
          <p:nvPr/>
        </p:nvSpPr>
        <p:spPr>
          <a:xfrm>
            <a:off x="1410190" y="545689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grpSp>
        <p:nvGrpSpPr>
          <p:cNvPr id="16" name="Group 15">
            <a:extLst>
              <a:ext uri="{FF2B5EF4-FFF2-40B4-BE49-F238E27FC236}">
                <a16:creationId xmlns:a16="http://schemas.microsoft.com/office/drawing/2014/main" id="{25744F78-7E50-4831-826B-33EB96140CBF}"/>
              </a:ext>
            </a:extLst>
          </p:cNvPr>
          <p:cNvGrpSpPr/>
          <p:nvPr/>
        </p:nvGrpSpPr>
        <p:grpSpPr>
          <a:xfrm>
            <a:off x="9294011" y="806547"/>
            <a:ext cx="2508341" cy="707886"/>
            <a:chOff x="8796428" y="1782157"/>
            <a:chExt cx="2821267" cy="592632"/>
          </a:xfrm>
          <a:solidFill>
            <a:srgbClr val="E1EDF7"/>
          </a:solidFill>
        </p:grpSpPr>
        <p:sp>
          <p:nvSpPr>
            <p:cNvPr id="17" name="Folded Corner 6">
              <a:extLst>
                <a:ext uri="{FF2B5EF4-FFF2-40B4-BE49-F238E27FC236}">
                  <a16:creationId xmlns:a16="http://schemas.microsoft.com/office/drawing/2014/main" id="{B0FDDE5B-7805-4691-810E-10D018971172}"/>
                </a:ext>
              </a:extLst>
            </p:cNvPr>
            <p:cNvSpPr/>
            <p:nvPr/>
          </p:nvSpPr>
          <p:spPr>
            <a:xfrm>
              <a:off x="8796428" y="1782157"/>
              <a:ext cx="2821267" cy="592632"/>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dirty="0">
                <a:ln>
                  <a:noFill/>
                </a:ln>
                <a:solidFill>
                  <a:prstClr val="white"/>
                </a:solidFill>
                <a:effectLst/>
                <a:highlight>
                  <a:srgbClr val="FFFF00"/>
                </a:highlight>
                <a:uLnTx/>
                <a:uFillTx/>
                <a:latin typeface="Calibri" panose="020F0502020204030204"/>
                <a:ea typeface="+mn-ea"/>
                <a:cs typeface="+mn-cs"/>
              </a:endParaRPr>
            </a:p>
          </p:txBody>
        </p:sp>
        <p:sp>
          <p:nvSpPr>
            <p:cNvPr id="18" name="Rectangle 8">
              <a:extLst>
                <a:ext uri="{FF2B5EF4-FFF2-40B4-BE49-F238E27FC236}">
                  <a16:creationId xmlns:a16="http://schemas.microsoft.com/office/drawing/2014/main" id="{2A38E1B1-3831-4BC4-A9EE-D5774793864D}"/>
                </a:ext>
              </a:extLst>
            </p:cNvPr>
            <p:cNvSpPr/>
            <p:nvPr/>
          </p:nvSpPr>
          <p:spPr>
            <a:xfrm>
              <a:off x="8886542" y="1828958"/>
              <a:ext cx="2731153" cy="502449"/>
            </a:xfrm>
            <a:custGeom>
              <a:avLst/>
              <a:gdLst>
                <a:gd name="connsiteX0" fmla="*/ 0 w 1624179"/>
                <a:gd name="connsiteY0" fmla="*/ 0 h 1107997"/>
                <a:gd name="connsiteX1" fmla="*/ 1624179 w 1624179"/>
                <a:gd name="connsiteY1" fmla="*/ 0 h 1107997"/>
                <a:gd name="connsiteX2" fmla="*/ 1624179 w 1624179"/>
                <a:gd name="connsiteY2" fmla="*/ 1107997 h 1107997"/>
                <a:gd name="connsiteX3" fmla="*/ 0 w 1624179"/>
                <a:gd name="connsiteY3" fmla="*/ 1107997 h 1107997"/>
                <a:gd name="connsiteX4" fmla="*/ 0 w 1624179"/>
                <a:gd name="connsiteY4" fmla="*/ 0 h 1107997"/>
                <a:gd name="connsiteX0" fmla="*/ 0 w 1624179"/>
                <a:gd name="connsiteY0" fmla="*/ 0 h 1107997"/>
                <a:gd name="connsiteX1" fmla="*/ 1624179 w 1624179"/>
                <a:gd name="connsiteY1" fmla="*/ 0 h 1107997"/>
                <a:gd name="connsiteX2" fmla="*/ 1518672 w 1624179"/>
                <a:gd name="connsiteY2" fmla="*/ 1049382 h 1107997"/>
                <a:gd name="connsiteX3" fmla="*/ 0 w 1624179"/>
                <a:gd name="connsiteY3" fmla="*/ 1107997 h 1107997"/>
                <a:gd name="connsiteX4" fmla="*/ 0 w 1624179"/>
                <a:gd name="connsiteY4" fmla="*/ 0 h 110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179" h="1107997">
                  <a:moveTo>
                    <a:pt x="0" y="0"/>
                  </a:moveTo>
                  <a:lnTo>
                    <a:pt x="1624179" y="0"/>
                  </a:lnTo>
                  <a:lnTo>
                    <a:pt x="1518672" y="1049382"/>
                  </a:lnTo>
                  <a:lnTo>
                    <a:pt x="0" y="1107997"/>
                  </a:lnTo>
                  <a:lnTo>
                    <a:pt x="0" y="0"/>
                  </a:lnTo>
                  <a:close/>
                </a:path>
              </a:pathLst>
            </a:cu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Eesliini all on silmas peetud pääste-korraldajaid, logistikuid, operaatoreid, meedikuid, valvevahetuse juhte.</a:t>
              </a:r>
            </a:p>
          </p:txBody>
        </p:sp>
      </p:grpSp>
      <p:sp>
        <p:nvSpPr>
          <p:cNvPr id="19" name="TextBox 18">
            <a:extLst>
              <a:ext uri="{FF2B5EF4-FFF2-40B4-BE49-F238E27FC236}">
                <a16:creationId xmlns:a16="http://schemas.microsoft.com/office/drawing/2014/main" id="{E4B186B1-764D-493D-914A-88563B71B27D}"/>
              </a:ext>
            </a:extLst>
          </p:cNvPr>
          <p:cNvSpPr txBox="1"/>
          <p:nvPr/>
        </p:nvSpPr>
        <p:spPr>
          <a:xfrm>
            <a:off x="2439796" y="2057627"/>
            <a:ext cx="6100762" cy="3970318"/>
          </a:xfrm>
          <a:prstGeom prst="rect">
            <a:avLst/>
          </a:prstGeom>
          <a:noFill/>
        </p:spPr>
        <p:txBody>
          <a:bodyPr wrap="square">
            <a:spAutoFit/>
          </a:bodyPr>
          <a:lstStyle/>
          <a:p>
            <a:r>
              <a:rPr lang="et-EE" dirty="0">
                <a:solidFill>
                  <a:srgbClr val="1F4E79"/>
                </a:solidFill>
              </a:rPr>
              <a:t>"Meid ei kuula keegi - me ei üritagi enam kaasa rääkida, sest niikuinii midagi ei muutu."</a:t>
            </a:r>
          </a:p>
          <a:p>
            <a:endParaRPr lang="et-EE" dirty="0">
              <a:solidFill>
                <a:srgbClr val="1F4E79"/>
              </a:solidFill>
            </a:endParaRPr>
          </a:p>
          <a:p>
            <a:r>
              <a:rPr lang="et-EE" dirty="0">
                <a:solidFill>
                  <a:srgbClr val="1F4E79"/>
                </a:solidFill>
              </a:rPr>
              <a:t>"Meid ei võeta alati kuulda - eks üritame ikka, aga raske on asju muuta."</a:t>
            </a:r>
          </a:p>
          <a:p>
            <a:endParaRPr lang="et-EE" dirty="0">
              <a:solidFill>
                <a:srgbClr val="1F4E79"/>
              </a:solidFill>
            </a:endParaRPr>
          </a:p>
          <a:p>
            <a:r>
              <a:rPr lang="et-EE" dirty="0">
                <a:solidFill>
                  <a:srgbClr val="1F4E79"/>
                </a:solidFill>
              </a:rPr>
              <a:t>"Meid kuulatakse, kuid iseasi, kas meile olulised muudatused ka tehtud saavad."</a:t>
            </a:r>
          </a:p>
          <a:p>
            <a:endParaRPr lang="et-EE" dirty="0">
              <a:solidFill>
                <a:srgbClr val="1F4E79"/>
              </a:solidFill>
            </a:endParaRPr>
          </a:p>
          <a:p>
            <a:r>
              <a:rPr lang="et-EE" dirty="0">
                <a:solidFill>
                  <a:srgbClr val="1F4E79"/>
                </a:solidFill>
              </a:rPr>
              <a:t>"Kui ütleme, mida on vaja muuta, siis meid kuulatakse ja need muudatused saavad ka enamasti tehtud."</a:t>
            </a:r>
          </a:p>
          <a:p>
            <a:endParaRPr lang="et-EE" dirty="0">
              <a:solidFill>
                <a:srgbClr val="1F4E79"/>
              </a:solidFill>
            </a:endParaRPr>
          </a:p>
          <a:p>
            <a:r>
              <a:rPr lang="et-EE" dirty="0">
                <a:solidFill>
                  <a:srgbClr val="1F4E79"/>
                </a:solidFill>
              </a:rPr>
              <a:t>"Meie sõna maksab - kõik meiega seotud muudatused on alati koos meiega välja töötatud."</a:t>
            </a:r>
          </a:p>
        </p:txBody>
      </p:sp>
      <p:sp>
        <p:nvSpPr>
          <p:cNvPr id="24" name="TextBox 23">
            <a:extLst>
              <a:ext uri="{FF2B5EF4-FFF2-40B4-BE49-F238E27FC236}">
                <a16:creationId xmlns:a16="http://schemas.microsoft.com/office/drawing/2014/main" id="{169D27B7-7E54-4FBB-BD15-16B6D456ACCF}"/>
              </a:ext>
            </a:extLst>
          </p:cNvPr>
          <p:cNvSpPr txBox="1"/>
          <p:nvPr/>
        </p:nvSpPr>
        <p:spPr>
          <a:xfrm>
            <a:off x="1373075" y="544937"/>
            <a:ext cx="6100762" cy="261610"/>
          </a:xfrm>
          <a:prstGeom prst="rect">
            <a:avLst/>
          </a:prstGeom>
          <a:noFill/>
        </p:spPr>
        <p:txBody>
          <a:bodyPr wrap="square">
            <a:spAutoFit/>
          </a:bodyPr>
          <a:lstStyle/>
          <a:p>
            <a:r>
              <a:rPr kumimoji="0" lang="et-EE" sz="1100" b="0" i="1" u="none" strike="noStrike" kern="1200" cap="none" spc="0" normalizeH="0" baseline="0" noProof="0" dirty="0">
                <a:ln>
                  <a:noFill/>
                </a:ln>
                <a:solidFill>
                  <a:srgbClr val="1F4E79"/>
                </a:solidFill>
                <a:effectLst/>
                <a:uLnTx/>
                <a:uFillTx/>
                <a:latin typeface="Segoe UI" panose="020B0502040204020203" pitchFamily="34" charset="0"/>
                <a:ea typeface="+mn-ea"/>
                <a:cs typeface="Segoe UI" panose="020B0502040204020203" pitchFamily="34" charset="0"/>
              </a:rPr>
              <a:t>ARENDUSTÖÖTAJATELE ESITATUD KÜSIMUSE SÕNASTUS:</a:t>
            </a:r>
            <a:endParaRPr lang="et-EE" sz="1400" i="1" dirty="0"/>
          </a:p>
        </p:txBody>
      </p:sp>
    </p:spTree>
    <p:extLst>
      <p:ext uri="{BB962C8B-B14F-4D97-AF65-F5344CB8AC3E}">
        <p14:creationId xmlns:p14="http://schemas.microsoft.com/office/powerpoint/2010/main" val="225326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830055"/>
            <a:ext cx="7698973" cy="707886"/>
          </a:xfrm>
          <a:prstGeom prst="rect">
            <a:avLst/>
          </a:prstGeom>
        </p:spPr>
        <p:txBody>
          <a:bodyPr wrap="square">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16.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MILLINE ÜTLUS ISELOOMUSTAB HÄIREKESKUSE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TÖÖSAALI TÖÖTAJATE KOGEMUSI JA SUHTUMIST?</a:t>
            </a:r>
          </a:p>
        </p:txBody>
      </p:sp>
      <p:sp>
        <p:nvSpPr>
          <p:cNvPr id="5" name="Rectangle 4">
            <a:extLst>
              <a:ext uri="{FF2B5EF4-FFF2-40B4-BE49-F238E27FC236}">
                <a16:creationId xmlns:a16="http://schemas.microsoft.com/office/drawing/2014/main" id="{AEC15BAD-27DA-4321-B098-A16C5CF1E6DE}"/>
              </a:ext>
            </a:extLst>
          </p:cNvPr>
          <p:cNvSpPr/>
          <p:nvPr/>
        </p:nvSpPr>
        <p:spPr>
          <a:xfrm>
            <a:off x="1410190" y="218421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AF56D950-1A96-4828-AC3F-8A750745DDBC}"/>
              </a:ext>
            </a:extLst>
          </p:cNvPr>
          <p:cNvSpPr/>
          <p:nvPr/>
        </p:nvSpPr>
        <p:spPr>
          <a:xfrm>
            <a:off x="1410190" y="302060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D15D34C1-899D-4C87-956F-BB732A9184C6}"/>
              </a:ext>
            </a:extLst>
          </p:cNvPr>
          <p:cNvSpPr/>
          <p:nvPr/>
        </p:nvSpPr>
        <p:spPr>
          <a:xfrm>
            <a:off x="1410190" y="3817428"/>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E3C09541-D8F5-4D46-AF3F-46B35F35A4A8}"/>
              </a:ext>
            </a:extLst>
          </p:cNvPr>
          <p:cNvSpPr/>
          <p:nvPr/>
        </p:nvSpPr>
        <p:spPr>
          <a:xfrm>
            <a:off x="1410190" y="461098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07B3479E-10E3-434D-8830-3F931878172C}"/>
              </a:ext>
            </a:extLst>
          </p:cNvPr>
          <p:cNvSpPr/>
          <p:nvPr/>
        </p:nvSpPr>
        <p:spPr>
          <a:xfrm>
            <a:off x="1410190" y="545689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9" name="TextBox 18">
            <a:extLst>
              <a:ext uri="{FF2B5EF4-FFF2-40B4-BE49-F238E27FC236}">
                <a16:creationId xmlns:a16="http://schemas.microsoft.com/office/drawing/2014/main" id="{E4B186B1-764D-493D-914A-88563B71B27D}"/>
              </a:ext>
            </a:extLst>
          </p:cNvPr>
          <p:cNvSpPr txBox="1"/>
          <p:nvPr/>
        </p:nvSpPr>
        <p:spPr>
          <a:xfrm>
            <a:off x="2439796" y="2057627"/>
            <a:ext cx="6100762" cy="3970318"/>
          </a:xfrm>
          <a:prstGeom prst="rect">
            <a:avLst/>
          </a:prstGeom>
          <a:noFill/>
        </p:spPr>
        <p:txBody>
          <a:bodyPr wrap="square">
            <a:spAutoFit/>
          </a:bodyPr>
          <a:lstStyle/>
          <a:p>
            <a:r>
              <a:rPr lang="et-EE" dirty="0">
                <a:solidFill>
                  <a:srgbClr val="1F4E79"/>
                </a:solidFill>
              </a:rPr>
              <a:t>"Meid ei kuula keegi - me ei üritagi enam, sest niikuinii midagi ei muutu."</a:t>
            </a:r>
          </a:p>
          <a:p>
            <a:endParaRPr lang="et-EE" dirty="0">
              <a:solidFill>
                <a:srgbClr val="1F4E79"/>
              </a:solidFill>
            </a:endParaRPr>
          </a:p>
          <a:p>
            <a:r>
              <a:rPr lang="et-EE" dirty="0">
                <a:solidFill>
                  <a:srgbClr val="1F4E79"/>
                </a:solidFill>
              </a:rPr>
              <a:t>"Meid ei võeta alati kuulda - eks üritame ikka, aga raske on asju muuta."</a:t>
            </a:r>
          </a:p>
          <a:p>
            <a:endParaRPr lang="et-EE" dirty="0">
              <a:solidFill>
                <a:srgbClr val="1F4E79"/>
              </a:solidFill>
            </a:endParaRPr>
          </a:p>
          <a:p>
            <a:r>
              <a:rPr lang="et-EE" dirty="0">
                <a:solidFill>
                  <a:srgbClr val="1F4E79"/>
                </a:solidFill>
              </a:rPr>
              <a:t>"Meid kuulatakse, kuid iseasi, kas meile olulised muudatused ka tehtud saavad."</a:t>
            </a:r>
          </a:p>
          <a:p>
            <a:endParaRPr lang="et-EE" dirty="0">
              <a:solidFill>
                <a:srgbClr val="1F4E79"/>
              </a:solidFill>
            </a:endParaRPr>
          </a:p>
          <a:p>
            <a:r>
              <a:rPr lang="et-EE" dirty="0">
                <a:solidFill>
                  <a:srgbClr val="1F4E79"/>
                </a:solidFill>
              </a:rPr>
              <a:t>"Kui ütleme, mida on vaja muuta, siis meid kuulatakse ja need muudatused saavad ka enamasti tehtud."</a:t>
            </a:r>
          </a:p>
          <a:p>
            <a:endParaRPr lang="et-EE" dirty="0">
              <a:solidFill>
                <a:srgbClr val="1F4E79"/>
              </a:solidFill>
            </a:endParaRPr>
          </a:p>
          <a:p>
            <a:r>
              <a:rPr lang="et-EE" dirty="0">
                <a:solidFill>
                  <a:srgbClr val="1F4E79"/>
                </a:solidFill>
              </a:rPr>
              <a:t>"Meie sõna maksab - kõik meie tööliiniga seotud muudatused on alati koos meiega välja töötatud."</a:t>
            </a:r>
          </a:p>
        </p:txBody>
      </p:sp>
      <p:grpSp>
        <p:nvGrpSpPr>
          <p:cNvPr id="20" name="Group 19">
            <a:extLst>
              <a:ext uri="{FF2B5EF4-FFF2-40B4-BE49-F238E27FC236}">
                <a16:creationId xmlns:a16="http://schemas.microsoft.com/office/drawing/2014/main" id="{1C858987-A0CA-437D-AF8C-C0886DFAC619}"/>
              </a:ext>
            </a:extLst>
          </p:cNvPr>
          <p:cNvGrpSpPr/>
          <p:nvPr/>
        </p:nvGrpSpPr>
        <p:grpSpPr>
          <a:xfrm>
            <a:off x="9072048" y="547923"/>
            <a:ext cx="2588461" cy="1129528"/>
            <a:chOff x="8796428" y="1782156"/>
            <a:chExt cx="2911382" cy="850299"/>
          </a:xfrm>
          <a:solidFill>
            <a:srgbClr val="E1EDF7"/>
          </a:solidFill>
        </p:grpSpPr>
        <p:sp>
          <p:nvSpPr>
            <p:cNvPr id="21" name="Folded Corner 6">
              <a:extLst>
                <a:ext uri="{FF2B5EF4-FFF2-40B4-BE49-F238E27FC236}">
                  <a16:creationId xmlns:a16="http://schemas.microsoft.com/office/drawing/2014/main" id="{19929C49-6781-48C6-87D7-72B8A4E8B00E}"/>
                </a:ext>
              </a:extLst>
            </p:cNvPr>
            <p:cNvSpPr/>
            <p:nvPr/>
          </p:nvSpPr>
          <p:spPr>
            <a:xfrm>
              <a:off x="8796428" y="1782156"/>
              <a:ext cx="2911382" cy="850299"/>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Rectangle 8">
              <a:extLst>
                <a:ext uri="{FF2B5EF4-FFF2-40B4-BE49-F238E27FC236}">
                  <a16:creationId xmlns:a16="http://schemas.microsoft.com/office/drawing/2014/main" id="{C5CC9358-8834-4B0D-986F-7528DF812498}"/>
                </a:ext>
              </a:extLst>
            </p:cNvPr>
            <p:cNvSpPr/>
            <p:nvPr/>
          </p:nvSpPr>
          <p:spPr>
            <a:xfrm>
              <a:off x="8883793" y="1844540"/>
              <a:ext cx="2824017" cy="785883"/>
            </a:xfrm>
            <a:custGeom>
              <a:avLst/>
              <a:gdLst>
                <a:gd name="connsiteX0" fmla="*/ 0 w 1624179"/>
                <a:gd name="connsiteY0" fmla="*/ 0 h 1107997"/>
                <a:gd name="connsiteX1" fmla="*/ 1624179 w 1624179"/>
                <a:gd name="connsiteY1" fmla="*/ 0 h 1107997"/>
                <a:gd name="connsiteX2" fmla="*/ 1624179 w 1624179"/>
                <a:gd name="connsiteY2" fmla="*/ 1107997 h 1107997"/>
                <a:gd name="connsiteX3" fmla="*/ 0 w 1624179"/>
                <a:gd name="connsiteY3" fmla="*/ 1107997 h 1107997"/>
                <a:gd name="connsiteX4" fmla="*/ 0 w 1624179"/>
                <a:gd name="connsiteY4" fmla="*/ 0 h 1107997"/>
                <a:gd name="connsiteX0" fmla="*/ 0 w 1624179"/>
                <a:gd name="connsiteY0" fmla="*/ 0 h 1107997"/>
                <a:gd name="connsiteX1" fmla="*/ 1624179 w 1624179"/>
                <a:gd name="connsiteY1" fmla="*/ 0 h 1107997"/>
                <a:gd name="connsiteX2" fmla="*/ 1518672 w 1624179"/>
                <a:gd name="connsiteY2" fmla="*/ 1049382 h 1107997"/>
                <a:gd name="connsiteX3" fmla="*/ 0 w 1624179"/>
                <a:gd name="connsiteY3" fmla="*/ 1107997 h 1107997"/>
                <a:gd name="connsiteX4" fmla="*/ 0 w 1624179"/>
                <a:gd name="connsiteY4" fmla="*/ 0 h 110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179" h="1107997">
                  <a:moveTo>
                    <a:pt x="0" y="0"/>
                  </a:moveTo>
                  <a:lnTo>
                    <a:pt x="1624179" y="0"/>
                  </a:lnTo>
                  <a:lnTo>
                    <a:pt x="1518672" y="1049382"/>
                  </a:lnTo>
                  <a:lnTo>
                    <a:pt x="0" y="1107997"/>
                  </a:lnTo>
                  <a:lnTo>
                    <a:pt x="0" y="0"/>
                  </a:lnTo>
                  <a:close/>
                </a:path>
              </a:pathLst>
            </a:cu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100" i="1" dirty="0">
                  <a:solidFill>
                    <a:srgbClr val="1F4E79"/>
                  </a:solidFill>
                </a:rPr>
                <a:t>Mõtle olukordadele, kui olete tööl omavahel rääkinud muudatuste vajadusest või teil on tekkinud mõni idee, kuidas võiks Häirekeskuses olla asjad paremini. </a:t>
              </a:r>
              <a:endParaRPr kumimoji="0" lang="et-EE" sz="1100" b="0" i="1" u="none" strike="noStrike" kern="1200" cap="none" spc="0" normalizeH="0" baseline="0" noProof="0" dirty="0">
                <a:ln>
                  <a:noFill/>
                </a:ln>
                <a:solidFill>
                  <a:srgbClr val="1F4E79"/>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sp>
        <p:nvSpPr>
          <p:cNvPr id="24" name="TextBox 23">
            <a:extLst>
              <a:ext uri="{FF2B5EF4-FFF2-40B4-BE49-F238E27FC236}">
                <a16:creationId xmlns:a16="http://schemas.microsoft.com/office/drawing/2014/main" id="{169D27B7-7E54-4FBB-BD15-16B6D456ACCF}"/>
              </a:ext>
            </a:extLst>
          </p:cNvPr>
          <p:cNvSpPr txBox="1"/>
          <p:nvPr/>
        </p:nvSpPr>
        <p:spPr>
          <a:xfrm>
            <a:off x="1373075" y="544937"/>
            <a:ext cx="6100762" cy="261610"/>
          </a:xfrm>
          <a:prstGeom prst="rect">
            <a:avLst/>
          </a:prstGeom>
          <a:noFill/>
        </p:spPr>
        <p:txBody>
          <a:bodyPr wrap="square">
            <a:spAutoFit/>
          </a:bodyPr>
          <a:lstStyle/>
          <a:p>
            <a:r>
              <a:rPr kumimoji="0" lang="et-EE" sz="1100" b="0" i="1" u="none" strike="noStrike" kern="1200" cap="none" spc="0" normalizeH="0" baseline="0" noProof="0" dirty="0">
                <a:ln>
                  <a:noFill/>
                </a:ln>
                <a:solidFill>
                  <a:srgbClr val="1F4E79"/>
                </a:solidFill>
                <a:effectLst/>
                <a:uLnTx/>
                <a:uFillTx/>
                <a:latin typeface="Segoe UI" panose="020B0502040204020203" pitchFamily="34" charset="0"/>
                <a:ea typeface="+mn-ea"/>
                <a:cs typeface="Segoe UI" panose="020B0502040204020203" pitchFamily="34" charset="0"/>
              </a:rPr>
              <a:t>EESLIINILE ESITATUD KÜSIMUSE SÕNASTUS:</a:t>
            </a:r>
            <a:endParaRPr lang="et-EE" sz="1400" i="1" dirty="0"/>
          </a:p>
        </p:txBody>
      </p:sp>
    </p:spTree>
    <p:extLst>
      <p:ext uri="{BB962C8B-B14F-4D97-AF65-F5344CB8AC3E}">
        <p14:creationId xmlns:p14="http://schemas.microsoft.com/office/powerpoint/2010/main" val="1609419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6" name="Content Placeholder 4"/>
          <p:cNvSpPr txBox="1">
            <a:spLocks/>
          </p:cNvSpPr>
          <p:nvPr/>
        </p:nvSpPr>
        <p:spPr>
          <a:xfrm>
            <a:off x="1323015" y="1738815"/>
            <a:ext cx="4914811" cy="4555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marR="0" lvl="0" indent="-457200" algn="l" defTabSz="914400" rtl="0" eaLnBrk="1" fontAlgn="ctr" latinLnBrk="0" hangingPunct="1">
              <a:lnSpc>
                <a:spcPct val="90000"/>
              </a:lnSpc>
              <a:spcBef>
                <a:spcPts val="0"/>
              </a:spcBef>
              <a:spcAft>
                <a:spcPts val="0"/>
              </a:spcAft>
              <a:buClrTx/>
              <a:buSzTx/>
              <a:buFont typeface="+mj-lt"/>
              <a:buAutoNum type="arabicPeriod"/>
              <a:tabLst/>
              <a:defRPr/>
            </a:pP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Kas oleme </a:t>
            </a:r>
            <a:r>
              <a:rPr kumimoji="0" lang="et-EE" sz="16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avatud muutustele?</a:t>
            </a:r>
          </a:p>
          <a:p>
            <a:pPr marL="450850" marR="0" lvl="0" indent="-450850" algn="l" defTabSz="914400" rtl="0" eaLnBrk="1" fontAlgn="ctr" latinLnBrk="0" hangingPunct="1">
              <a:lnSpc>
                <a:spcPct val="90000"/>
              </a:lnSpc>
              <a:spcBef>
                <a:spcPts val="0"/>
              </a:spcBef>
              <a:spcAft>
                <a:spcPts val="0"/>
              </a:spcAft>
              <a:buClrTx/>
              <a:buSzTx/>
              <a:buFont typeface="+mj-lt"/>
              <a:buAutoNum type="arabicPeriod"/>
              <a:tabLst/>
              <a:defRPr/>
            </a:pPr>
            <a:endParaRPr kumimoji="0" lang="et-EE" sz="5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457200" marR="0" lvl="0" indent="-457200" algn="l" defTabSz="914400" rtl="0" eaLnBrk="1" fontAlgn="ctr" latinLnBrk="0" hangingPunct="1">
              <a:lnSpc>
                <a:spcPct val="90000"/>
              </a:lnSpc>
              <a:spcBef>
                <a:spcPts val="0"/>
              </a:spcBef>
              <a:spcAft>
                <a:spcPts val="0"/>
              </a:spcAft>
              <a:buClrTx/>
              <a:buSzTx/>
              <a:buFont typeface="+mj-lt"/>
              <a:buAutoNum type="arabicPeriod"/>
              <a:tabLst/>
              <a:defRPr/>
            </a:pP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Kas oleme </a:t>
            </a:r>
            <a:r>
              <a:rPr kumimoji="0" lang="et-EE" sz="16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avatud ebaõnnestumistele?</a:t>
            </a:r>
            <a:endParaRPr kumimoji="0" lang="et-EE"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450850" marR="0" lvl="0" indent="-450850" algn="l" defTabSz="914400" rtl="0" eaLnBrk="1" fontAlgn="ctr" latinLnBrk="0" hangingPunct="1">
              <a:lnSpc>
                <a:spcPct val="90000"/>
              </a:lnSpc>
              <a:spcBef>
                <a:spcPts val="0"/>
              </a:spcBef>
              <a:spcAft>
                <a:spcPts val="0"/>
              </a:spcAft>
              <a:buClrTx/>
              <a:buSzTx/>
              <a:buFont typeface="+mj-lt"/>
              <a:buAutoNum type="arabicPeriod"/>
              <a:tabLst/>
              <a:defRPr/>
            </a:pPr>
            <a:endParaRPr kumimoji="0" lang="et-EE" sz="5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a:p>
            <a:pPr marL="457200" marR="0" lvl="0" indent="-457200" algn="l" defTabSz="914400" rtl="0" eaLnBrk="1" fontAlgn="ctr" latinLnBrk="0" hangingPunct="1">
              <a:lnSpc>
                <a:spcPct val="90000"/>
              </a:lnSpc>
              <a:spcBef>
                <a:spcPts val="0"/>
              </a:spcBef>
              <a:spcAft>
                <a:spcPts val="0"/>
              </a:spcAft>
              <a:buClrTx/>
              <a:buSzTx/>
              <a:buFont typeface="+mj-lt"/>
              <a:buAutoNum type="arabicPeriod"/>
              <a:tabLst/>
              <a:defRPr/>
            </a:pP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Kas </a:t>
            </a:r>
            <a:r>
              <a:rPr kumimoji="0" lang="et-EE" sz="16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keskastme juhid </a:t>
            </a: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toetavad?</a:t>
            </a:r>
            <a:endParaRPr kumimoji="0" lang="et-EE" sz="1600" b="0" i="0" u="none" strike="noStrike" kern="120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endParaRPr>
          </a:p>
          <a:p>
            <a:pPr marL="450850" marR="0" lvl="0" indent="-450850" algn="l" defTabSz="914400" rtl="0" eaLnBrk="1" fontAlgn="ctr" latinLnBrk="0" hangingPunct="1">
              <a:lnSpc>
                <a:spcPct val="90000"/>
              </a:lnSpc>
              <a:spcBef>
                <a:spcPts val="0"/>
              </a:spcBef>
              <a:spcAft>
                <a:spcPts val="0"/>
              </a:spcAft>
              <a:buClrTx/>
              <a:buSzTx/>
              <a:buFont typeface="+mj-lt"/>
              <a:buAutoNum type="arabicPeriod"/>
              <a:tabLst/>
              <a:defRPr/>
            </a:pPr>
            <a:endParaRPr kumimoji="0" lang="et-EE" sz="5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a:p>
            <a:pPr marL="457200" marR="0" lvl="0" indent="-457200" algn="l" defTabSz="914400" rtl="0" eaLnBrk="1" fontAlgn="ctr" latinLnBrk="0" hangingPunct="1">
              <a:lnSpc>
                <a:spcPct val="90000"/>
              </a:lnSpc>
              <a:spcBef>
                <a:spcPts val="0"/>
              </a:spcBef>
              <a:spcAft>
                <a:spcPts val="0"/>
              </a:spcAft>
              <a:buClrTx/>
              <a:buSzTx/>
              <a:buFont typeface="+mj-lt"/>
              <a:buAutoNum type="arabicPeriod"/>
              <a:tabLst/>
              <a:defRPr/>
            </a:pP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Kas </a:t>
            </a:r>
            <a:r>
              <a:rPr kumimoji="0" lang="et-EE" sz="16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tippjuhid</a:t>
            </a: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 toetavad?</a:t>
            </a:r>
            <a:endParaRPr kumimoji="0" lang="et-EE" sz="1600" b="0" i="0" u="none" strike="noStrike" kern="120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endParaRPr>
          </a:p>
          <a:p>
            <a:pPr marL="450850" marR="0" lvl="0" indent="-450850" algn="l" defTabSz="914400" rtl="0" eaLnBrk="1" fontAlgn="ctr" latinLnBrk="0" hangingPunct="1">
              <a:lnSpc>
                <a:spcPct val="90000"/>
              </a:lnSpc>
              <a:spcBef>
                <a:spcPts val="0"/>
              </a:spcBef>
              <a:spcAft>
                <a:spcPts val="0"/>
              </a:spcAft>
              <a:buClrTx/>
              <a:buSzTx/>
              <a:buFont typeface="+mj-lt"/>
              <a:buAutoNum type="arabicPeriod"/>
              <a:tabLst/>
              <a:defRPr/>
            </a:pPr>
            <a:endParaRPr kumimoji="0" lang="et-EE" sz="5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a:p>
            <a:pPr marL="457200" marR="0" lvl="0" indent="-457200" algn="l" defTabSz="914400" rtl="0" eaLnBrk="1" fontAlgn="ctr" latinLnBrk="0" hangingPunct="1">
              <a:lnSpc>
                <a:spcPct val="90000"/>
              </a:lnSpc>
              <a:spcBef>
                <a:spcPts val="0"/>
              </a:spcBef>
              <a:spcAft>
                <a:spcPts val="0"/>
              </a:spcAft>
              <a:buClrTx/>
              <a:buSzTx/>
              <a:buFont typeface="+mj-lt"/>
              <a:buAutoNum type="arabicPeriod"/>
              <a:tabLst/>
              <a:defRPr/>
            </a:pP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Kas meil on </a:t>
            </a:r>
            <a:r>
              <a:rPr kumimoji="0" lang="et-EE" sz="16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tšempione?</a:t>
            </a:r>
            <a:endParaRPr kumimoji="0" lang="et-EE"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450850" marR="0" lvl="0" indent="-450850" algn="l" defTabSz="914400" rtl="0" eaLnBrk="1" fontAlgn="ctr" latinLnBrk="0" hangingPunct="1">
              <a:lnSpc>
                <a:spcPct val="90000"/>
              </a:lnSpc>
              <a:spcBef>
                <a:spcPts val="0"/>
              </a:spcBef>
              <a:spcAft>
                <a:spcPts val="0"/>
              </a:spcAft>
              <a:buClrTx/>
              <a:buSzTx/>
              <a:buFont typeface="+mj-lt"/>
              <a:buAutoNum type="arabicPeriod"/>
              <a:tabLst/>
              <a:defRPr/>
            </a:pPr>
            <a:endParaRPr kumimoji="0" lang="et-EE" sz="5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a:p>
            <a:pPr marL="457200" marR="0" lvl="0" indent="-457200" algn="l" defTabSz="914400" rtl="0" eaLnBrk="1" fontAlgn="ctr" latinLnBrk="0" hangingPunct="1">
              <a:lnSpc>
                <a:spcPct val="100000"/>
              </a:lnSpc>
              <a:spcBef>
                <a:spcPts val="0"/>
              </a:spcBef>
              <a:spcAft>
                <a:spcPts val="0"/>
              </a:spcAft>
              <a:buClrTx/>
              <a:buSzTx/>
              <a:buFont typeface="+mj-lt"/>
              <a:buAutoNum type="arabicPeriod"/>
              <a:tabLst/>
              <a:defRPr/>
            </a:pP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Kas </a:t>
            </a:r>
            <a:r>
              <a:rPr kumimoji="0" lang="et-EE" sz="16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tõmbame ligi </a:t>
            </a: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innovaatoreid?</a:t>
            </a:r>
          </a:p>
          <a:p>
            <a:pPr marL="457200" marR="0" lvl="0" indent="-457200" algn="l" defTabSz="914400" rtl="0" eaLnBrk="1" fontAlgn="ctr" latinLnBrk="0" hangingPunct="1">
              <a:lnSpc>
                <a:spcPct val="100000"/>
              </a:lnSpc>
              <a:spcBef>
                <a:spcPts val="0"/>
              </a:spcBef>
              <a:spcAft>
                <a:spcPts val="0"/>
              </a:spcAft>
              <a:buClrTx/>
              <a:buSzTx/>
              <a:buFont typeface="+mj-lt"/>
              <a:buAutoNum type="arabicPeriod"/>
              <a:tabLst/>
              <a:defRPr/>
            </a:pPr>
            <a:endParaRPr kumimoji="0" lang="et-EE" sz="5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Kuivõrd soosivad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oskused</a:t>
            </a: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Kuivõrd soosib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bürokraatia</a:t>
            </a: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Kuivõrd soosivad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riigihanked</a:t>
            </a: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Kuivõrd soosib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tööaeg</a:t>
            </a: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Kuivõrd soosib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rahastus</a:t>
            </a: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endParaRPr kumimoji="0" lang="et-EE" sz="5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Kas meil on </a:t>
            </a:r>
            <a:r>
              <a:rPr kumimoji="0" lang="et-EE" sz="16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eestvedajaid?</a:t>
            </a:r>
            <a:endPar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endPar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ctr" latinLnBrk="0" hangingPunct="1">
              <a:lnSpc>
                <a:spcPct val="100000"/>
              </a:lnSpc>
              <a:spcBef>
                <a:spcPts val="0"/>
              </a:spcBef>
              <a:spcAft>
                <a:spcPts val="0"/>
              </a:spcAft>
              <a:buClrTx/>
              <a:buSzTx/>
              <a:buFont typeface="+mj-lt"/>
              <a:buAutoNum type="arabicPeriod"/>
              <a:tabLst/>
              <a:defRPr/>
            </a:pPr>
            <a:endPar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a:p>
            <a:pPr marL="457200" marR="0" lvl="0" indent="-457200" algn="l" defTabSz="914400" rtl="0" eaLnBrk="1" fontAlgn="ctr" latinLnBrk="0" hangingPunct="1">
              <a:lnSpc>
                <a:spcPct val="100000"/>
              </a:lnSpc>
              <a:spcBef>
                <a:spcPts val="0"/>
              </a:spcBef>
              <a:spcAft>
                <a:spcPts val="0"/>
              </a:spcAft>
              <a:buClrTx/>
              <a:buSzTx/>
              <a:buFont typeface="+mj-lt"/>
              <a:buAutoNum type="arabicPeriod"/>
              <a:tabLst/>
              <a:defRPr/>
            </a:pPr>
            <a:endParaRPr kumimoji="0" lang="et-EE" sz="8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p:txBody>
      </p:sp>
      <p:sp>
        <p:nvSpPr>
          <p:cNvPr id="17" name="Content Placeholder 4"/>
          <p:cNvSpPr txBox="1">
            <a:spLocks/>
          </p:cNvSpPr>
          <p:nvPr/>
        </p:nvSpPr>
        <p:spPr>
          <a:xfrm>
            <a:off x="5983826" y="1738815"/>
            <a:ext cx="5539959" cy="43337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3"/>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 palju teeme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inno-projekte?</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3"/>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3"/>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Kas meil on innovatsioonile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strateegiline vaade?</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3"/>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3"/>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Kas me lahendame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päris probleeme?</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3"/>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3"/>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Kas rahuldame eesliini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tegelikke vajadusi?</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t-EE" sz="5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endParaRPr>
          </a:p>
          <a:p>
            <a:pPr marL="446088" marR="0" lvl="0" indent="-446088"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16A.	Kui head on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operatiivtöö uuendused?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46088" marR="0" lvl="0" indent="-446088"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16B.	Kui head on päästjate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töökorralduse uuendused?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3"/>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7"/>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 palju suudame uuendusi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praktikasse viia?</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7"/>
              <a:tabLst/>
              <a:defRPr/>
            </a:pPr>
            <a:endParaRPr kumimoji="0" lang="et-EE" sz="5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7"/>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Kuidas kasutame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tehnoloogiaid?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7"/>
              <a:tabLst/>
              <a:defRPr/>
            </a:pPr>
            <a:endParaRPr kumimoji="0" lang="et-EE" sz="5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7"/>
              <a:tabLst/>
              <a:defRPr/>
            </a:pPr>
            <a:r>
              <a:rPr kumimoji="0" lang="et-EE" sz="16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rPr>
              <a:t>Kuidas väärindame oma </a:t>
            </a:r>
            <a:r>
              <a:rPr kumimoji="0" lang="et-EE" sz="16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andmeid?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7"/>
              <a:tabLst/>
              <a:defRPr/>
            </a:pPr>
            <a:endParaRPr kumimoji="0" lang="et-EE" sz="500" b="0" i="0" u="none" strike="noStrike" kern="1200" cap="none" spc="0" normalizeH="0" baseline="0" noProof="0" dirty="0">
              <a:ln>
                <a:noFill/>
              </a:ln>
              <a:solidFill>
                <a:srgbClr val="FFFFFF"/>
              </a:solidFill>
              <a:effectLst/>
              <a:uLnTx/>
              <a:uFillTx/>
              <a:latin typeface="Segoe UI Light" panose="020B0502040204020203" pitchFamily="34" charset="0"/>
              <a:ea typeface="Segoe UI Black" panose="020B0A02040204020203" pitchFamily="34" charset="0"/>
              <a:cs typeface="Segoe UI Light"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7"/>
              <a:tabLst/>
              <a:defRPr/>
            </a:pPr>
            <a:r>
              <a:rPr kumimoji="0" lang="et-EE" sz="1600" b="0" i="0" u="none" strike="noStrike" kern="1200" cap="none" spc="0" normalizeH="0" baseline="0" noProof="0" dirty="0">
                <a:ln>
                  <a:noFill/>
                </a:ln>
                <a:solidFill>
                  <a:prstClr val="white"/>
                </a:solidFill>
                <a:effectLst/>
                <a:uLnTx/>
                <a:uFillTx/>
                <a:latin typeface="Segoe UI Light" panose="020B0502040204020203" pitchFamily="34" charset="0"/>
                <a:ea typeface="Segoe UI Black" panose="020B0A02040204020203" pitchFamily="34" charset="0"/>
                <a:cs typeface="Segoe UI Light" panose="020B0502040204020203" pitchFamily="34" charset="0"/>
              </a:rPr>
              <a:t>Kuidas arendame oma </a:t>
            </a:r>
            <a:r>
              <a:rPr kumimoji="0" lang="et-EE" sz="1600" b="0" i="0" u="none" strike="noStrike" kern="1200" cap="none" spc="0" normalizeH="0" baseline="0" noProof="0" dirty="0">
                <a:ln>
                  <a:noFill/>
                </a:ln>
                <a:solidFill>
                  <a:prstClr val="white"/>
                </a:solidFill>
                <a:effectLst/>
                <a:uLnTx/>
                <a:uFillTx/>
                <a:latin typeface="Segoe UI" panose="020B0502040204020203" pitchFamily="34" charset="0"/>
                <a:ea typeface="Segoe UI Black" panose="020B0A02040204020203" pitchFamily="34" charset="0"/>
                <a:cs typeface="Segoe UI" panose="020B0502040204020203" pitchFamily="34" charset="0"/>
              </a:rPr>
              <a:t>teenuseid?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17"/>
              <a:tabLst/>
              <a:defRPr/>
            </a:pPr>
            <a:endParaRPr kumimoji="0" lang="et-EE" sz="400" b="0" i="0" u="none" strike="noStrike" kern="1200" cap="none" spc="0" normalizeH="0" baseline="0" noProof="0" dirty="0">
              <a:ln>
                <a:noFill/>
              </a:ln>
              <a:solidFill>
                <a:srgbClr val="FFFFFF"/>
              </a:solidFill>
              <a:effectLst/>
              <a:uLnTx/>
              <a:uFillTx/>
              <a:latin typeface="Segoe UI Light" panose="020B0502040204020203" pitchFamily="34" charset="0"/>
              <a:ea typeface="+mn-ea"/>
              <a:cs typeface="Segoe UI Light" panose="020B0502040204020203" pitchFamily="34" charset="0"/>
            </a:endParaRPr>
          </a:p>
        </p:txBody>
      </p:sp>
      <p:sp>
        <p:nvSpPr>
          <p:cNvPr id="18" name="Title 2"/>
          <p:cNvSpPr>
            <a:spLocks noGrp="1"/>
          </p:cNvSpPr>
          <p:nvPr>
            <p:ph type="title"/>
          </p:nvPr>
        </p:nvSpPr>
        <p:spPr>
          <a:xfrm>
            <a:off x="1323015" y="930804"/>
            <a:ext cx="9575622" cy="381529"/>
          </a:xfrm>
        </p:spPr>
        <p:txBody>
          <a:bodyPr>
            <a:normAutofit/>
          </a:bodyPr>
          <a:lstStyle/>
          <a:p>
            <a:r>
              <a:rPr lang="et-EE" sz="1800" dirty="0">
                <a:solidFill>
                  <a:schemeClr val="bg1"/>
                </a:solidFill>
                <a:latin typeface="Segoe UI Light" panose="020B0502040204020203" pitchFamily="34" charset="0"/>
                <a:ea typeface="Segoe UI Black" panose="020B0A02040204020203" pitchFamily="34" charset="0"/>
                <a:cs typeface="Segoe UI Light" panose="020B0502040204020203" pitchFamily="34" charset="0"/>
              </a:rPr>
              <a:t>HINDAMISTUNNUSED</a:t>
            </a:r>
            <a:endParaRPr lang="et-EE" sz="1800" dirty="0">
              <a:solidFill>
                <a:schemeClr val="bg1"/>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290637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6" y="777510"/>
            <a:ext cx="7934885" cy="1015663"/>
          </a:xfrm>
          <a:prstGeom prst="rect">
            <a:avLst/>
          </a:prstGeom>
        </p:spPr>
        <p:txBody>
          <a:bodyPr wrap="square">
            <a:spAutoFit/>
          </a:bodyPr>
          <a:lstStyle/>
          <a:p>
            <a:pPr marL="539750" marR="0" lvl="0" indent="-53975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16A. Sinu arvates, KUIVÕRD ON HÄIREKESKUSE TÖÖSAALI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TÖÖMEETODITES JA -VAHENDITES TEHTUD UUENDUSED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OLNUD PÄRISELT VAJALIKUD? </a:t>
            </a:r>
          </a:p>
        </p:txBody>
      </p:sp>
      <p:sp>
        <p:nvSpPr>
          <p:cNvPr id="5" name="Rectangle 4">
            <a:extLst>
              <a:ext uri="{FF2B5EF4-FFF2-40B4-BE49-F238E27FC236}">
                <a16:creationId xmlns:a16="http://schemas.microsoft.com/office/drawing/2014/main" id="{D73B0FBF-E656-42C4-A9A4-D55EF9392404}"/>
              </a:ext>
            </a:extLst>
          </p:cNvPr>
          <p:cNvSpPr/>
          <p:nvPr/>
        </p:nvSpPr>
        <p:spPr>
          <a:xfrm>
            <a:off x="1373075" y="226209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6" name="Rectangle 5">
            <a:extLst>
              <a:ext uri="{FF2B5EF4-FFF2-40B4-BE49-F238E27FC236}">
                <a16:creationId xmlns:a16="http://schemas.microsoft.com/office/drawing/2014/main" id="{A8AF8D1B-330F-4517-B274-20D32AD7A454}"/>
              </a:ext>
            </a:extLst>
          </p:cNvPr>
          <p:cNvSpPr/>
          <p:nvPr/>
        </p:nvSpPr>
        <p:spPr>
          <a:xfrm>
            <a:off x="1373075" y="3098480"/>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7" name="Rectangle 6">
            <a:extLst>
              <a:ext uri="{FF2B5EF4-FFF2-40B4-BE49-F238E27FC236}">
                <a16:creationId xmlns:a16="http://schemas.microsoft.com/office/drawing/2014/main" id="{1AE2BE48-848F-4944-8BBD-8257E1CB7CE4}"/>
              </a:ext>
            </a:extLst>
          </p:cNvPr>
          <p:cNvSpPr/>
          <p:nvPr/>
        </p:nvSpPr>
        <p:spPr>
          <a:xfrm>
            <a:off x="1373075" y="389530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8" name="Rectangle 7">
            <a:extLst>
              <a:ext uri="{FF2B5EF4-FFF2-40B4-BE49-F238E27FC236}">
                <a16:creationId xmlns:a16="http://schemas.microsoft.com/office/drawing/2014/main" id="{F7164CAA-89AA-40E7-ABEC-25E9AF3521AC}"/>
              </a:ext>
            </a:extLst>
          </p:cNvPr>
          <p:cNvSpPr/>
          <p:nvPr/>
        </p:nvSpPr>
        <p:spPr>
          <a:xfrm>
            <a:off x="1373075" y="468885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9" name="Rectangle 8">
            <a:extLst>
              <a:ext uri="{FF2B5EF4-FFF2-40B4-BE49-F238E27FC236}">
                <a16:creationId xmlns:a16="http://schemas.microsoft.com/office/drawing/2014/main" id="{4CA12432-11EC-4827-861A-D9B61B50731C}"/>
              </a:ext>
            </a:extLst>
          </p:cNvPr>
          <p:cNvSpPr/>
          <p:nvPr/>
        </p:nvSpPr>
        <p:spPr>
          <a:xfrm>
            <a:off x="1373075" y="553477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C2AA88F5-AFC2-4731-BED6-CC98190D63E0}"/>
              </a:ext>
            </a:extLst>
          </p:cNvPr>
          <p:cNvSpPr txBox="1"/>
          <p:nvPr/>
        </p:nvSpPr>
        <p:spPr>
          <a:xfrm>
            <a:off x="1373075" y="477643"/>
            <a:ext cx="6100762" cy="261610"/>
          </a:xfrm>
          <a:prstGeom prst="rect">
            <a:avLst/>
          </a:prstGeom>
          <a:noFill/>
        </p:spPr>
        <p:txBody>
          <a:bodyPr wrap="square">
            <a:spAutoFit/>
          </a:bodyPr>
          <a:lstStyle/>
          <a:p>
            <a:r>
              <a:rPr kumimoji="0" lang="et-EE" sz="1100" b="0" i="1" u="none" strike="noStrike" kern="1200" cap="none" spc="0" normalizeH="0" baseline="0" noProof="0" dirty="0">
                <a:ln>
                  <a:noFill/>
                </a:ln>
                <a:solidFill>
                  <a:srgbClr val="1F4E79"/>
                </a:solidFill>
                <a:effectLst/>
                <a:uLnTx/>
                <a:uFillTx/>
                <a:latin typeface="Segoe UI" panose="020B0502040204020203" pitchFamily="34" charset="0"/>
                <a:ea typeface="+mn-ea"/>
                <a:cs typeface="Segoe UI" panose="020B0502040204020203" pitchFamily="34" charset="0"/>
              </a:rPr>
              <a:t>EESLIINILE ESITATUD KÜSIMUSE SÕNASTUS:</a:t>
            </a:r>
            <a:endParaRPr lang="et-EE" sz="1400" i="1" dirty="0"/>
          </a:p>
        </p:txBody>
      </p:sp>
      <p:grpSp>
        <p:nvGrpSpPr>
          <p:cNvPr id="13" name="Group 12">
            <a:extLst>
              <a:ext uri="{FF2B5EF4-FFF2-40B4-BE49-F238E27FC236}">
                <a16:creationId xmlns:a16="http://schemas.microsoft.com/office/drawing/2014/main" id="{60F7C23C-2C78-4B51-B629-4164392DE048}"/>
              </a:ext>
            </a:extLst>
          </p:cNvPr>
          <p:cNvGrpSpPr/>
          <p:nvPr/>
        </p:nvGrpSpPr>
        <p:grpSpPr>
          <a:xfrm>
            <a:off x="9842467" y="477642"/>
            <a:ext cx="1952916" cy="1231339"/>
            <a:chOff x="8796428" y="1782156"/>
            <a:chExt cx="2911382" cy="956231"/>
          </a:xfrm>
          <a:solidFill>
            <a:srgbClr val="E1EDF7"/>
          </a:solidFill>
        </p:grpSpPr>
        <p:sp>
          <p:nvSpPr>
            <p:cNvPr id="14" name="Folded Corner 6">
              <a:extLst>
                <a:ext uri="{FF2B5EF4-FFF2-40B4-BE49-F238E27FC236}">
                  <a16:creationId xmlns:a16="http://schemas.microsoft.com/office/drawing/2014/main" id="{37DBD5E0-1664-44F4-B6E3-F688052EA19E}"/>
                </a:ext>
              </a:extLst>
            </p:cNvPr>
            <p:cNvSpPr/>
            <p:nvPr/>
          </p:nvSpPr>
          <p:spPr>
            <a:xfrm>
              <a:off x="8796428" y="1782156"/>
              <a:ext cx="2911382" cy="956231"/>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8">
              <a:extLst>
                <a:ext uri="{FF2B5EF4-FFF2-40B4-BE49-F238E27FC236}">
                  <a16:creationId xmlns:a16="http://schemas.microsoft.com/office/drawing/2014/main" id="{FAFBCCD9-8A31-49F6-8C17-A3DB5A993E56}"/>
                </a:ext>
              </a:extLst>
            </p:cNvPr>
            <p:cNvSpPr/>
            <p:nvPr/>
          </p:nvSpPr>
          <p:spPr>
            <a:xfrm>
              <a:off x="8883793" y="1885222"/>
              <a:ext cx="2724618" cy="728988"/>
            </a:xfrm>
            <a:custGeom>
              <a:avLst/>
              <a:gdLst>
                <a:gd name="connsiteX0" fmla="*/ 0 w 1624179"/>
                <a:gd name="connsiteY0" fmla="*/ 0 h 1107997"/>
                <a:gd name="connsiteX1" fmla="*/ 1624179 w 1624179"/>
                <a:gd name="connsiteY1" fmla="*/ 0 h 1107997"/>
                <a:gd name="connsiteX2" fmla="*/ 1624179 w 1624179"/>
                <a:gd name="connsiteY2" fmla="*/ 1107997 h 1107997"/>
                <a:gd name="connsiteX3" fmla="*/ 0 w 1624179"/>
                <a:gd name="connsiteY3" fmla="*/ 1107997 h 1107997"/>
                <a:gd name="connsiteX4" fmla="*/ 0 w 1624179"/>
                <a:gd name="connsiteY4" fmla="*/ 0 h 1107997"/>
                <a:gd name="connsiteX0" fmla="*/ 0 w 1624179"/>
                <a:gd name="connsiteY0" fmla="*/ 0 h 1107997"/>
                <a:gd name="connsiteX1" fmla="*/ 1624179 w 1624179"/>
                <a:gd name="connsiteY1" fmla="*/ 0 h 1107997"/>
                <a:gd name="connsiteX2" fmla="*/ 1518672 w 1624179"/>
                <a:gd name="connsiteY2" fmla="*/ 1049382 h 1107997"/>
                <a:gd name="connsiteX3" fmla="*/ 0 w 1624179"/>
                <a:gd name="connsiteY3" fmla="*/ 1107997 h 1107997"/>
                <a:gd name="connsiteX4" fmla="*/ 0 w 1624179"/>
                <a:gd name="connsiteY4" fmla="*/ 0 h 110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179" h="1107997">
                  <a:moveTo>
                    <a:pt x="0" y="0"/>
                  </a:moveTo>
                  <a:lnTo>
                    <a:pt x="1624179" y="0"/>
                  </a:lnTo>
                  <a:lnTo>
                    <a:pt x="1518672" y="1049382"/>
                  </a:lnTo>
                  <a:lnTo>
                    <a:pt x="0" y="1107997"/>
                  </a:lnTo>
                  <a:lnTo>
                    <a:pt x="0" y="0"/>
                  </a:lnTo>
                  <a:close/>
                </a:path>
              </a:pathLst>
            </a:cu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100" i="1" dirty="0">
                  <a:solidFill>
                    <a:srgbClr val="1F4E79"/>
                  </a:solidFill>
                </a:rPr>
                <a:t>Mõtle olukordadele, kui Häirekeskus on Sinu tööliinis kasutusele võtnud mõne uue lahenduse, mis on muutnud seda, kuidas oma tööd teed.</a:t>
              </a:r>
              <a:endParaRPr kumimoji="0" lang="et-EE" sz="1100" b="0" i="1" u="none" strike="noStrike" kern="1200" cap="none" spc="0" normalizeH="0" baseline="0" noProof="0" dirty="0">
                <a:ln>
                  <a:noFill/>
                </a:ln>
                <a:solidFill>
                  <a:srgbClr val="1F4E79"/>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sp>
        <p:nvSpPr>
          <p:cNvPr id="16" name="TextBox 15">
            <a:extLst>
              <a:ext uri="{FF2B5EF4-FFF2-40B4-BE49-F238E27FC236}">
                <a16:creationId xmlns:a16="http://schemas.microsoft.com/office/drawing/2014/main" id="{CAA00F7D-40FE-4092-8727-A9449D6EF6F3}"/>
              </a:ext>
            </a:extLst>
          </p:cNvPr>
          <p:cNvSpPr txBox="1"/>
          <p:nvPr/>
        </p:nvSpPr>
        <p:spPr>
          <a:xfrm>
            <a:off x="2373211" y="2110172"/>
            <a:ext cx="6469121" cy="3970318"/>
          </a:xfrm>
          <a:prstGeom prst="rect">
            <a:avLst/>
          </a:prstGeom>
          <a:noFill/>
        </p:spPr>
        <p:txBody>
          <a:bodyPr wrap="square">
            <a:spAutoFit/>
          </a:bodyPr>
          <a:lstStyle/>
          <a:p>
            <a:r>
              <a:rPr lang="et-EE" dirty="0">
                <a:solidFill>
                  <a:srgbClr val="1F4E79"/>
                </a:solidFill>
              </a:rPr>
              <a:t>Viimase 3 aasta jooksul ei ole Häirekeskus teinud minu tööliinis ühtegi olulist uuendust.</a:t>
            </a:r>
          </a:p>
          <a:p>
            <a:endParaRPr lang="et-EE" dirty="0">
              <a:solidFill>
                <a:srgbClr val="1F4E79"/>
              </a:solidFill>
            </a:endParaRPr>
          </a:p>
          <a:p>
            <a:r>
              <a:rPr lang="et-EE" dirty="0">
                <a:solidFill>
                  <a:srgbClr val="1F4E79"/>
                </a:solidFill>
              </a:rPr>
              <a:t>Konkreetsetest uuendustest on küll räägitud, kuid seni ei ole need veel teostunud.</a:t>
            </a:r>
          </a:p>
          <a:p>
            <a:endParaRPr lang="et-EE" dirty="0">
              <a:solidFill>
                <a:srgbClr val="1F4E79"/>
              </a:solidFill>
            </a:endParaRPr>
          </a:p>
          <a:p>
            <a:r>
              <a:rPr lang="et-EE" dirty="0">
                <a:solidFill>
                  <a:srgbClr val="1F4E79"/>
                </a:solidFill>
              </a:rPr>
              <a:t>Uuendusi tehakse, kuid mitte selliseid, mida minu tööliinis päriselt vaja on.</a:t>
            </a:r>
          </a:p>
          <a:p>
            <a:endParaRPr lang="et-EE" dirty="0">
              <a:solidFill>
                <a:srgbClr val="1F4E79"/>
              </a:solidFill>
            </a:endParaRPr>
          </a:p>
          <a:p>
            <a:r>
              <a:rPr lang="et-EE" dirty="0">
                <a:solidFill>
                  <a:srgbClr val="1F4E79"/>
                </a:solidFill>
              </a:rPr>
              <a:t>Uuendusi tehakse ebaühtlase kvaliteediga - nende seas on minu töö jaoks nii vajalikke kui ka küsitava vajalikkusega uuendusi.</a:t>
            </a:r>
          </a:p>
          <a:p>
            <a:endParaRPr lang="et-EE" dirty="0">
              <a:solidFill>
                <a:srgbClr val="1F4E79"/>
              </a:solidFill>
            </a:endParaRPr>
          </a:p>
          <a:p>
            <a:r>
              <a:rPr lang="et-EE" dirty="0">
                <a:solidFill>
                  <a:srgbClr val="1F4E79"/>
                </a:solidFill>
              </a:rPr>
              <a:t>Uuendusi tehakse kvaliteetselt - need on olnud päriselt vajalikud ja aitavad mul oma tööd paremini teha.</a:t>
            </a:r>
          </a:p>
        </p:txBody>
      </p:sp>
    </p:spTree>
    <p:extLst>
      <p:ext uri="{BB962C8B-B14F-4D97-AF65-F5344CB8AC3E}">
        <p14:creationId xmlns:p14="http://schemas.microsoft.com/office/powerpoint/2010/main" val="2879697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82601" y="826513"/>
            <a:ext cx="8183916" cy="1323439"/>
          </a:xfrm>
          <a:prstGeom prst="rect">
            <a:avLst/>
          </a:prstGeom>
        </p:spPr>
        <p:txBody>
          <a:bodyPr wrap="square">
            <a:spAutoFit/>
          </a:bodyPr>
          <a:lstStyle/>
          <a:p>
            <a:pPr marL="539750" marR="0" lvl="0" indent="-53975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16B. Sinu arvates, KUIVÕRD ON HÄIREKESKUSE TÖÖSAALI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TÖÖKORRALDUSES TEHTUD UUENDUSED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OLNUD PÄRISELT VAJALIKUD?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sp>
        <p:nvSpPr>
          <p:cNvPr id="5" name="Rectangle 4">
            <a:extLst>
              <a:ext uri="{FF2B5EF4-FFF2-40B4-BE49-F238E27FC236}">
                <a16:creationId xmlns:a16="http://schemas.microsoft.com/office/drawing/2014/main" id="{C2350761-4724-4C3A-891F-CF39071BD066}"/>
              </a:ext>
            </a:extLst>
          </p:cNvPr>
          <p:cNvSpPr/>
          <p:nvPr/>
        </p:nvSpPr>
        <p:spPr>
          <a:xfrm>
            <a:off x="1392125" y="237557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CC4BE51D-6593-4808-AC1A-771964B66E65}"/>
              </a:ext>
            </a:extLst>
          </p:cNvPr>
          <p:cNvSpPr/>
          <p:nvPr/>
        </p:nvSpPr>
        <p:spPr>
          <a:xfrm>
            <a:off x="1392125" y="3211960"/>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5585DB79-3873-49FA-BCB7-0E22AFB6E842}"/>
              </a:ext>
            </a:extLst>
          </p:cNvPr>
          <p:cNvSpPr/>
          <p:nvPr/>
        </p:nvSpPr>
        <p:spPr>
          <a:xfrm>
            <a:off x="1392125" y="400878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ED1AF5E3-9E29-4314-A09A-FE55E6F8FAD8}"/>
              </a:ext>
            </a:extLst>
          </p:cNvPr>
          <p:cNvSpPr/>
          <p:nvPr/>
        </p:nvSpPr>
        <p:spPr>
          <a:xfrm>
            <a:off x="1392125" y="480233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D1947DB0-F289-44AC-8813-4602D449406F}"/>
              </a:ext>
            </a:extLst>
          </p:cNvPr>
          <p:cNvSpPr/>
          <p:nvPr/>
        </p:nvSpPr>
        <p:spPr>
          <a:xfrm>
            <a:off x="1392125" y="564825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549F342C-7C0C-491A-A55F-80C61FDDBA74}"/>
              </a:ext>
            </a:extLst>
          </p:cNvPr>
          <p:cNvSpPr txBox="1"/>
          <p:nvPr/>
        </p:nvSpPr>
        <p:spPr>
          <a:xfrm>
            <a:off x="1392125" y="555221"/>
            <a:ext cx="6100762" cy="261610"/>
          </a:xfrm>
          <a:prstGeom prst="rect">
            <a:avLst/>
          </a:prstGeom>
          <a:noFill/>
        </p:spPr>
        <p:txBody>
          <a:bodyPr wrap="square">
            <a:spAutoFit/>
          </a:bodyPr>
          <a:lstStyle/>
          <a:p>
            <a:r>
              <a:rPr kumimoji="0" lang="et-EE" sz="1100" b="0" i="1" u="none" strike="noStrike" kern="1200" cap="none" spc="0" normalizeH="0" baseline="0" noProof="0" dirty="0">
                <a:ln>
                  <a:noFill/>
                </a:ln>
                <a:solidFill>
                  <a:srgbClr val="1F4E79"/>
                </a:solidFill>
                <a:effectLst/>
                <a:uLnTx/>
                <a:uFillTx/>
                <a:latin typeface="Segoe UI" panose="020B0502040204020203" pitchFamily="34" charset="0"/>
                <a:ea typeface="+mn-ea"/>
                <a:cs typeface="Segoe UI" panose="020B0502040204020203" pitchFamily="34" charset="0"/>
              </a:rPr>
              <a:t>EESLIINILE ESITATUD KÜSIMUSE SÕNASTUS:</a:t>
            </a:r>
            <a:endParaRPr lang="et-EE" sz="1400" i="1" dirty="0"/>
          </a:p>
        </p:txBody>
      </p:sp>
      <p:grpSp>
        <p:nvGrpSpPr>
          <p:cNvPr id="16" name="Group 15">
            <a:extLst>
              <a:ext uri="{FF2B5EF4-FFF2-40B4-BE49-F238E27FC236}">
                <a16:creationId xmlns:a16="http://schemas.microsoft.com/office/drawing/2014/main" id="{6C81A0D6-DA92-4C0F-80BC-FF662855CF1D}"/>
              </a:ext>
            </a:extLst>
          </p:cNvPr>
          <p:cNvGrpSpPr/>
          <p:nvPr/>
        </p:nvGrpSpPr>
        <p:grpSpPr>
          <a:xfrm>
            <a:off x="9842467" y="477642"/>
            <a:ext cx="1952916" cy="1760733"/>
            <a:chOff x="8796428" y="1782155"/>
            <a:chExt cx="2911382" cy="1367346"/>
          </a:xfrm>
          <a:solidFill>
            <a:srgbClr val="E1EDF7"/>
          </a:solidFill>
        </p:grpSpPr>
        <p:sp>
          <p:nvSpPr>
            <p:cNvPr id="17" name="Folded Corner 6">
              <a:extLst>
                <a:ext uri="{FF2B5EF4-FFF2-40B4-BE49-F238E27FC236}">
                  <a16:creationId xmlns:a16="http://schemas.microsoft.com/office/drawing/2014/main" id="{827C978E-7E9F-4133-8E59-96291AD82A10}"/>
                </a:ext>
              </a:extLst>
            </p:cNvPr>
            <p:cNvSpPr/>
            <p:nvPr/>
          </p:nvSpPr>
          <p:spPr>
            <a:xfrm>
              <a:off x="8796428" y="1782155"/>
              <a:ext cx="2911382" cy="1367346"/>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Rectangle 8">
              <a:extLst>
                <a:ext uri="{FF2B5EF4-FFF2-40B4-BE49-F238E27FC236}">
                  <a16:creationId xmlns:a16="http://schemas.microsoft.com/office/drawing/2014/main" id="{2F868968-CF22-4D06-A7BE-8A02F99BBA9E}"/>
                </a:ext>
              </a:extLst>
            </p:cNvPr>
            <p:cNvSpPr/>
            <p:nvPr/>
          </p:nvSpPr>
          <p:spPr>
            <a:xfrm>
              <a:off x="8883793" y="1885222"/>
              <a:ext cx="2724618" cy="1123359"/>
            </a:xfrm>
            <a:custGeom>
              <a:avLst/>
              <a:gdLst>
                <a:gd name="connsiteX0" fmla="*/ 0 w 1624179"/>
                <a:gd name="connsiteY0" fmla="*/ 0 h 1107997"/>
                <a:gd name="connsiteX1" fmla="*/ 1624179 w 1624179"/>
                <a:gd name="connsiteY1" fmla="*/ 0 h 1107997"/>
                <a:gd name="connsiteX2" fmla="*/ 1624179 w 1624179"/>
                <a:gd name="connsiteY2" fmla="*/ 1107997 h 1107997"/>
                <a:gd name="connsiteX3" fmla="*/ 0 w 1624179"/>
                <a:gd name="connsiteY3" fmla="*/ 1107997 h 1107997"/>
                <a:gd name="connsiteX4" fmla="*/ 0 w 1624179"/>
                <a:gd name="connsiteY4" fmla="*/ 0 h 1107997"/>
                <a:gd name="connsiteX0" fmla="*/ 0 w 1624179"/>
                <a:gd name="connsiteY0" fmla="*/ 0 h 1107997"/>
                <a:gd name="connsiteX1" fmla="*/ 1624179 w 1624179"/>
                <a:gd name="connsiteY1" fmla="*/ 0 h 1107997"/>
                <a:gd name="connsiteX2" fmla="*/ 1518672 w 1624179"/>
                <a:gd name="connsiteY2" fmla="*/ 1049382 h 1107997"/>
                <a:gd name="connsiteX3" fmla="*/ 0 w 1624179"/>
                <a:gd name="connsiteY3" fmla="*/ 1107997 h 1107997"/>
                <a:gd name="connsiteX4" fmla="*/ 0 w 1624179"/>
                <a:gd name="connsiteY4" fmla="*/ 0 h 110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179" h="1107997">
                  <a:moveTo>
                    <a:pt x="0" y="0"/>
                  </a:moveTo>
                  <a:lnTo>
                    <a:pt x="1624179" y="0"/>
                  </a:lnTo>
                  <a:lnTo>
                    <a:pt x="1518672" y="1049382"/>
                  </a:lnTo>
                  <a:lnTo>
                    <a:pt x="0" y="1107997"/>
                  </a:lnTo>
                  <a:lnTo>
                    <a:pt x="0" y="0"/>
                  </a:lnTo>
                  <a:close/>
                </a:path>
              </a:pathLst>
            </a:cu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100" i="1" dirty="0">
                  <a:solidFill>
                    <a:srgbClr val="1F4E79"/>
                  </a:solidFill>
                </a:rPr>
                <a:t>Mõtle olukordadele, kui Häirekeskus on muutnud Sinu tööliini igapäevast töökorraldust. Näiteks seda, kuidas planeeritakse puhkuste graafikuid, töövahendite uuendamist, koolitustel osalemist vms. </a:t>
              </a:r>
              <a:endParaRPr kumimoji="0" lang="et-EE" sz="1100" b="0" i="1" u="none" strike="noStrike" kern="1200" cap="none" spc="0" normalizeH="0" baseline="0" noProof="0" dirty="0">
                <a:ln>
                  <a:noFill/>
                </a:ln>
                <a:solidFill>
                  <a:srgbClr val="1F4E79"/>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sp>
        <p:nvSpPr>
          <p:cNvPr id="19" name="TextBox 18">
            <a:extLst>
              <a:ext uri="{FF2B5EF4-FFF2-40B4-BE49-F238E27FC236}">
                <a16:creationId xmlns:a16="http://schemas.microsoft.com/office/drawing/2014/main" id="{8C1804FD-CB6D-4E4A-AF0C-D303E3806894}"/>
              </a:ext>
            </a:extLst>
          </p:cNvPr>
          <p:cNvSpPr txBox="1"/>
          <p:nvPr/>
        </p:nvSpPr>
        <p:spPr>
          <a:xfrm>
            <a:off x="2364581" y="2238375"/>
            <a:ext cx="6503194" cy="3970318"/>
          </a:xfrm>
          <a:prstGeom prst="rect">
            <a:avLst/>
          </a:prstGeom>
          <a:noFill/>
        </p:spPr>
        <p:txBody>
          <a:bodyPr wrap="square">
            <a:spAutoFit/>
          </a:bodyPr>
          <a:lstStyle/>
          <a:p>
            <a:r>
              <a:rPr lang="et-EE" dirty="0">
                <a:solidFill>
                  <a:srgbClr val="1F4E79"/>
                </a:solidFill>
              </a:rPr>
              <a:t>Viimase 3 aasta jooksul ei ole Häirekeskus teinud minu tööliinis ühtegi olulist uuendust.</a:t>
            </a:r>
          </a:p>
          <a:p>
            <a:endParaRPr lang="et-EE" dirty="0">
              <a:solidFill>
                <a:srgbClr val="1F4E79"/>
              </a:solidFill>
            </a:endParaRPr>
          </a:p>
          <a:p>
            <a:r>
              <a:rPr lang="et-EE" dirty="0">
                <a:solidFill>
                  <a:srgbClr val="1F4E79"/>
                </a:solidFill>
              </a:rPr>
              <a:t>Konkreetsetest uuendustest on küll räägitud, kuid seni ei ole need veel teostunud.</a:t>
            </a:r>
          </a:p>
          <a:p>
            <a:endParaRPr lang="et-EE" dirty="0">
              <a:solidFill>
                <a:srgbClr val="1F4E79"/>
              </a:solidFill>
            </a:endParaRPr>
          </a:p>
          <a:p>
            <a:r>
              <a:rPr lang="et-EE" dirty="0">
                <a:solidFill>
                  <a:srgbClr val="1F4E79"/>
                </a:solidFill>
              </a:rPr>
              <a:t>Uuendusi tehakse, kuid mitte selliseid, mida minu tööliinis päriselt vaja on.</a:t>
            </a:r>
          </a:p>
          <a:p>
            <a:endParaRPr lang="et-EE" dirty="0">
              <a:solidFill>
                <a:srgbClr val="1F4E79"/>
              </a:solidFill>
            </a:endParaRPr>
          </a:p>
          <a:p>
            <a:r>
              <a:rPr lang="et-EE" dirty="0">
                <a:solidFill>
                  <a:srgbClr val="1F4E79"/>
                </a:solidFill>
              </a:rPr>
              <a:t>Uuendusi on tehtud, kuid kvaliteet veel kõigub - osad neist on teinud töökorraldust paremaks, osad mitte.</a:t>
            </a:r>
          </a:p>
          <a:p>
            <a:endParaRPr lang="et-EE" dirty="0">
              <a:solidFill>
                <a:srgbClr val="1F4E79"/>
              </a:solidFill>
            </a:endParaRPr>
          </a:p>
          <a:p>
            <a:r>
              <a:rPr lang="et-EE" dirty="0">
                <a:solidFill>
                  <a:srgbClr val="1F4E79"/>
                </a:solidFill>
              </a:rPr>
              <a:t>Kui meie töökorralduses on olnud vaja uuendusi, siis on neid alati tehtud - sujuvalt ja kvaliteetselt.</a:t>
            </a:r>
          </a:p>
        </p:txBody>
      </p:sp>
    </p:spTree>
    <p:extLst>
      <p:ext uri="{BB962C8B-B14F-4D97-AF65-F5344CB8AC3E}">
        <p14:creationId xmlns:p14="http://schemas.microsoft.com/office/powerpoint/2010/main" val="4185676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371121" cy="707886"/>
          </a:xfrm>
          <a:prstGeom prst="rect">
            <a:avLst/>
          </a:prstGeom>
        </p:spPr>
        <p:txBody>
          <a:bodyPr wrap="square">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17. Sinule teadaolevalt, KUI PALJUD INNOVAATILISED LAHENDUSED </a:t>
            </a:r>
            <a:b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b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SUUDETAKSE HÄIREKESKUSES</a:t>
            </a:r>
            <a:r>
              <a:rPr kumimoji="0" lang="et-EE" sz="12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PRAKTIKASSE VIIA? </a:t>
            </a:r>
          </a:p>
        </p:txBody>
      </p:sp>
      <p:grpSp>
        <p:nvGrpSpPr>
          <p:cNvPr id="6" name="Group 5"/>
          <p:cNvGrpSpPr/>
          <p:nvPr/>
        </p:nvGrpSpPr>
        <p:grpSpPr>
          <a:xfrm>
            <a:off x="9412896" y="451405"/>
            <a:ext cx="2274277" cy="1151783"/>
            <a:chOff x="9440884" y="368134"/>
            <a:chExt cx="2624754" cy="816496"/>
          </a:xfrm>
          <a:solidFill>
            <a:srgbClr val="E1EDF7"/>
          </a:solidFill>
        </p:grpSpPr>
        <p:sp>
          <p:nvSpPr>
            <p:cNvPr id="7" name="Folded Corner 6"/>
            <p:cNvSpPr/>
            <p:nvPr/>
          </p:nvSpPr>
          <p:spPr>
            <a:xfrm>
              <a:off x="9440884" y="368134"/>
              <a:ext cx="2624754" cy="816496"/>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p:cNvSpPr/>
            <p:nvPr/>
          </p:nvSpPr>
          <p:spPr>
            <a:xfrm>
              <a:off x="9609901" y="463652"/>
              <a:ext cx="2337627" cy="665455"/>
            </a:xfrm>
            <a:custGeom>
              <a:avLst/>
              <a:gdLst>
                <a:gd name="connsiteX0" fmla="*/ 0 w 1624179"/>
                <a:gd name="connsiteY0" fmla="*/ 0 h 1107997"/>
                <a:gd name="connsiteX1" fmla="*/ 1624179 w 1624179"/>
                <a:gd name="connsiteY1" fmla="*/ 0 h 1107997"/>
                <a:gd name="connsiteX2" fmla="*/ 1624179 w 1624179"/>
                <a:gd name="connsiteY2" fmla="*/ 1107997 h 1107997"/>
                <a:gd name="connsiteX3" fmla="*/ 0 w 1624179"/>
                <a:gd name="connsiteY3" fmla="*/ 1107997 h 1107997"/>
                <a:gd name="connsiteX4" fmla="*/ 0 w 1624179"/>
                <a:gd name="connsiteY4" fmla="*/ 0 h 1107997"/>
                <a:gd name="connsiteX0" fmla="*/ 0 w 1624179"/>
                <a:gd name="connsiteY0" fmla="*/ 0 h 1107997"/>
                <a:gd name="connsiteX1" fmla="*/ 1624179 w 1624179"/>
                <a:gd name="connsiteY1" fmla="*/ 0 h 1107997"/>
                <a:gd name="connsiteX2" fmla="*/ 1518672 w 1624179"/>
                <a:gd name="connsiteY2" fmla="*/ 1049382 h 1107997"/>
                <a:gd name="connsiteX3" fmla="*/ 0 w 1624179"/>
                <a:gd name="connsiteY3" fmla="*/ 1107997 h 1107997"/>
                <a:gd name="connsiteX4" fmla="*/ 0 w 1624179"/>
                <a:gd name="connsiteY4" fmla="*/ 0 h 110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179" h="1107997">
                  <a:moveTo>
                    <a:pt x="0" y="0"/>
                  </a:moveTo>
                  <a:lnTo>
                    <a:pt x="1624179" y="0"/>
                  </a:lnTo>
                  <a:lnTo>
                    <a:pt x="1518672" y="1049382"/>
                  </a:lnTo>
                  <a:lnTo>
                    <a:pt x="0" y="1107997"/>
                  </a:lnTo>
                  <a:lnTo>
                    <a:pt x="0" y="0"/>
                  </a:lnTo>
                  <a:close/>
                </a:path>
              </a:pathLst>
            </a:custGeom>
            <a:noFill/>
            <a:ln>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Lahendus on innovaatiline siis, kui me pole seda kunagi varem nii teinud ja see muudab põhimõtteliselt meie tänast toimimise loogikat. </a:t>
              </a:r>
            </a:p>
          </p:txBody>
        </p:sp>
      </p:grpSp>
      <p:sp>
        <p:nvSpPr>
          <p:cNvPr id="8" name="Rectangle 7">
            <a:extLst>
              <a:ext uri="{FF2B5EF4-FFF2-40B4-BE49-F238E27FC236}">
                <a16:creationId xmlns:a16="http://schemas.microsoft.com/office/drawing/2014/main" id="{9160DEC2-AFD4-4307-A6FD-09B6F34FAB57}"/>
              </a:ext>
            </a:extLst>
          </p:cNvPr>
          <p:cNvSpPr/>
          <p:nvPr/>
        </p:nvSpPr>
        <p:spPr>
          <a:xfrm>
            <a:off x="1405316" y="1862458"/>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12" name="Rectangle 11">
            <a:extLst>
              <a:ext uri="{FF2B5EF4-FFF2-40B4-BE49-F238E27FC236}">
                <a16:creationId xmlns:a16="http://schemas.microsoft.com/office/drawing/2014/main" id="{C5C43AF6-9598-4541-B19E-1EF6CF7C14A3}"/>
              </a:ext>
            </a:extLst>
          </p:cNvPr>
          <p:cNvSpPr/>
          <p:nvPr/>
        </p:nvSpPr>
        <p:spPr>
          <a:xfrm>
            <a:off x="1405316" y="254148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13" name="Rectangle 12">
            <a:extLst>
              <a:ext uri="{FF2B5EF4-FFF2-40B4-BE49-F238E27FC236}">
                <a16:creationId xmlns:a16="http://schemas.microsoft.com/office/drawing/2014/main" id="{84844FA0-49C9-4B15-B758-9E43AD08871E}"/>
              </a:ext>
            </a:extLst>
          </p:cNvPr>
          <p:cNvSpPr/>
          <p:nvPr/>
        </p:nvSpPr>
        <p:spPr>
          <a:xfrm>
            <a:off x="1405316" y="3393878"/>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14" name="Rectangle 13">
            <a:extLst>
              <a:ext uri="{FF2B5EF4-FFF2-40B4-BE49-F238E27FC236}">
                <a16:creationId xmlns:a16="http://schemas.microsoft.com/office/drawing/2014/main" id="{A837DD3E-8081-4D71-8008-1D817B076F82}"/>
              </a:ext>
            </a:extLst>
          </p:cNvPr>
          <p:cNvSpPr/>
          <p:nvPr/>
        </p:nvSpPr>
        <p:spPr>
          <a:xfrm>
            <a:off x="1405316" y="450351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5" name="Rectangle 14">
            <a:extLst>
              <a:ext uri="{FF2B5EF4-FFF2-40B4-BE49-F238E27FC236}">
                <a16:creationId xmlns:a16="http://schemas.microsoft.com/office/drawing/2014/main" id="{D96740F5-D773-4C94-8A70-18CCDDDC021A}"/>
              </a:ext>
            </a:extLst>
          </p:cNvPr>
          <p:cNvSpPr/>
          <p:nvPr/>
        </p:nvSpPr>
        <p:spPr>
          <a:xfrm>
            <a:off x="1405316" y="555593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6" name="TextBox 15">
            <a:extLst>
              <a:ext uri="{FF2B5EF4-FFF2-40B4-BE49-F238E27FC236}">
                <a16:creationId xmlns:a16="http://schemas.microsoft.com/office/drawing/2014/main" id="{4D49962D-AA23-4CD4-8BC5-B07926D9F126}"/>
              </a:ext>
            </a:extLst>
          </p:cNvPr>
          <p:cNvSpPr txBox="1"/>
          <p:nvPr/>
        </p:nvSpPr>
        <p:spPr>
          <a:xfrm>
            <a:off x="2384541" y="1858597"/>
            <a:ext cx="7946418" cy="4247317"/>
          </a:xfrm>
          <a:prstGeom prst="rect">
            <a:avLst/>
          </a:prstGeom>
          <a:noFill/>
        </p:spPr>
        <p:txBody>
          <a:bodyPr wrap="square">
            <a:spAutoFit/>
          </a:bodyPr>
          <a:lstStyle/>
          <a:p>
            <a:r>
              <a:rPr lang="et-EE" dirty="0">
                <a:solidFill>
                  <a:srgbClr val="1F4E79"/>
                </a:solidFill>
              </a:rPr>
              <a:t>HäK-is ei ole tavaks otsida probleemidele innovaatilisi lahendusi.</a:t>
            </a:r>
          </a:p>
          <a:p>
            <a:endParaRPr lang="et-EE" dirty="0">
              <a:solidFill>
                <a:srgbClr val="1F4E79"/>
              </a:solidFill>
            </a:endParaRPr>
          </a:p>
          <a:p>
            <a:r>
              <a:rPr lang="et-EE" dirty="0">
                <a:solidFill>
                  <a:srgbClr val="1F4E79"/>
                </a:solidFill>
              </a:rPr>
              <a:t>HäK-i inimestel on innovaatiliste lahenduste ideid, kuid need ideed jäävad enamasti soiku - harva käivitatakse lahenduse elluviimiseks arendusprojekt.</a:t>
            </a:r>
          </a:p>
          <a:p>
            <a:endParaRPr lang="et-EE" dirty="0">
              <a:solidFill>
                <a:srgbClr val="1F4E79"/>
              </a:solidFill>
            </a:endParaRPr>
          </a:p>
          <a:p>
            <a:r>
              <a:rPr lang="et-EE" dirty="0">
                <a:solidFill>
                  <a:srgbClr val="1F4E79"/>
                </a:solidFill>
              </a:rPr>
              <a:t>HäK-is on käivitatud mitmeid innovaatilisi arendusprojekte, kuid enamasti on need jäänud poolikuks või katkenud. Vaid üksikud innovaatilised lahendused on jõudnud katsetamiseni või praktikasse.</a:t>
            </a:r>
          </a:p>
          <a:p>
            <a:endParaRPr lang="et-EE" dirty="0">
              <a:solidFill>
                <a:srgbClr val="1F4E79"/>
              </a:solidFill>
            </a:endParaRPr>
          </a:p>
          <a:p>
            <a:r>
              <a:rPr lang="et-EE" dirty="0">
                <a:solidFill>
                  <a:srgbClr val="1F4E79"/>
                </a:solidFill>
              </a:rPr>
              <a:t>HäK-is on mitmed innovaatilised lahendused läbinud katsetamise faasi edukalt (pilootprojekt või prototüüp töötab nii nagu vaja), kuid nende praktikasse juurutamine ei ole alati olnud edukas.</a:t>
            </a:r>
          </a:p>
          <a:p>
            <a:endParaRPr lang="et-EE" dirty="0">
              <a:solidFill>
                <a:srgbClr val="1F4E79"/>
              </a:solidFill>
            </a:endParaRPr>
          </a:p>
          <a:p>
            <a:r>
              <a:rPr lang="et-EE" dirty="0">
                <a:solidFill>
                  <a:srgbClr val="1F4E79"/>
                </a:solidFill>
              </a:rPr>
              <a:t>Pea kõik HäK-is välja töötatud innovaatilised lahendused suudetakse edukalt võtta kasutusse ehk integreerida igapäevasesse praktikasse.</a:t>
            </a:r>
          </a:p>
        </p:txBody>
      </p:sp>
    </p:spTree>
    <p:extLst>
      <p:ext uri="{BB962C8B-B14F-4D97-AF65-F5344CB8AC3E}">
        <p14:creationId xmlns:p14="http://schemas.microsoft.com/office/powerpoint/2010/main" val="2565886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371121" cy="1015663"/>
          </a:xfrm>
          <a:prstGeom prst="rect">
            <a:avLst/>
          </a:prstGeom>
        </p:spPr>
        <p:txBody>
          <a:bodyPr wrap="square">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18. Sinu arvates, KUIDAS SUUDAB HÄIREKESKUS KASUTADA ÄRA </a:t>
            </a:r>
            <a:b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b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KAASAEGSE </a:t>
            </a:r>
            <a:r>
              <a:rPr kumimoji="0" lang="et-EE" sz="12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TEHNOLOOGIA VÕIMALUSI?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sp>
        <p:nvSpPr>
          <p:cNvPr id="8" name="Rectangle 7">
            <a:extLst>
              <a:ext uri="{FF2B5EF4-FFF2-40B4-BE49-F238E27FC236}">
                <a16:creationId xmlns:a16="http://schemas.microsoft.com/office/drawing/2014/main" id="{9E5311AD-98B5-4C4A-A777-28CA423DE01E}"/>
              </a:ext>
            </a:extLst>
          </p:cNvPr>
          <p:cNvSpPr/>
          <p:nvPr/>
        </p:nvSpPr>
        <p:spPr>
          <a:xfrm>
            <a:off x="1373075" y="203099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12" name="Rectangle 11">
            <a:extLst>
              <a:ext uri="{FF2B5EF4-FFF2-40B4-BE49-F238E27FC236}">
                <a16:creationId xmlns:a16="http://schemas.microsoft.com/office/drawing/2014/main" id="{97B11AAF-081C-4301-89DA-1DA24FDC700F}"/>
              </a:ext>
            </a:extLst>
          </p:cNvPr>
          <p:cNvSpPr/>
          <p:nvPr/>
        </p:nvSpPr>
        <p:spPr>
          <a:xfrm>
            <a:off x="1373075" y="2867380"/>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13" name="Rectangle 12">
            <a:extLst>
              <a:ext uri="{FF2B5EF4-FFF2-40B4-BE49-F238E27FC236}">
                <a16:creationId xmlns:a16="http://schemas.microsoft.com/office/drawing/2014/main" id="{1339CC7A-D3DE-4CA1-B252-BA99FDDB23CE}"/>
              </a:ext>
            </a:extLst>
          </p:cNvPr>
          <p:cNvSpPr/>
          <p:nvPr/>
        </p:nvSpPr>
        <p:spPr>
          <a:xfrm>
            <a:off x="1373075" y="366420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14" name="Rectangle 13">
            <a:extLst>
              <a:ext uri="{FF2B5EF4-FFF2-40B4-BE49-F238E27FC236}">
                <a16:creationId xmlns:a16="http://schemas.microsoft.com/office/drawing/2014/main" id="{4DD33385-E2D1-43AA-9C72-2A3ED41F1600}"/>
              </a:ext>
            </a:extLst>
          </p:cNvPr>
          <p:cNvSpPr/>
          <p:nvPr/>
        </p:nvSpPr>
        <p:spPr>
          <a:xfrm>
            <a:off x="1373075" y="476162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5" name="Rectangle 14">
            <a:extLst>
              <a:ext uri="{FF2B5EF4-FFF2-40B4-BE49-F238E27FC236}">
                <a16:creationId xmlns:a16="http://schemas.microsoft.com/office/drawing/2014/main" id="{5AC82BE4-AE5B-4D96-AC0E-74431F6C7FF3}"/>
              </a:ext>
            </a:extLst>
          </p:cNvPr>
          <p:cNvSpPr/>
          <p:nvPr/>
        </p:nvSpPr>
        <p:spPr>
          <a:xfrm>
            <a:off x="1373075" y="585904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6" name="TextBox 15">
            <a:extLst>
              <a:ext uri="{FF2B5EF4-FFF2-40B4-BE49-F238E27FC236}">
                <a16:creationId xmlns:a16="http://schemas.microsoft.com/office/drawing/2014/main" id="{802DCD5F-A244-474C-8F71-111849568881}"/>
              </a:ext>
            </a:extLst>
          </p:cNvPr>
          <p:cNvSpPr txBox="1"/>
          <p:nvPr/>
        </p:nvSpPr>
        <p:spPr>
          <a:xfrm>
            <a:off x="2363674" y="1899043"/>
            <a:ext cx="8510056" cy="4524315"/>
          </a:xfrm>
          <a:prstGeom prst="rect">
            <a:avLst/>
          </a:prstGeom>
          <a:noFill/>
        </p:spPr>
        <p:txBody>
          <a:bodyPr wrap="square">
            <a:spAutoFit/>
          </a:bodyPr>
          <a:lstStyle/>
          <a:p>
            <a:r>
              <a:rPr lang="et-EE" dirty="0" err="1">
                <a:solidFill>
                  <a:srgbClr val="1F4E79"/>
                </a:solidFill>
              </a:rPr>
              <a:t>HäK</a:t>
            </a:r>
            <a:r>
              <a:rPr lang="et-EE" dirty="0">
                <a:solidFill>
                  <a:srgbClr val="1F4E79"/>
                </a:solidFill>
              </a:rPr>
              <a:t> eelistab kasutada tehnoloogilisi lahendusi, mis täna on juba kasutusel - uusi lahendusi aktiivselt ei otsita.</a:t>
            </a:r>
          </a:p>
          <a:p>
            <a:endParaRPr lang="et-EE" dirty="0">
              <a:solidFill>
                <a:srgbClr val="1F4E79"/>
              </a:solidFill>
            </a:endParaRPr>
          </a:p>
          <a:p>
            <a:r>
              <a:rPr lang="et-EE" dirty="0">
                <a:solidFill>
                  <a:srgbClr val="1F4E79"/>
                </a:solidFill>
              </a:rPr>
              <a:t>HäK-is võetakse aeg-ajalt uusi tehnoloogilisi lahendusi küll kasutusele, kuid kellegi teise initsiatiivil või survel (näiteks muutub seadus või avaneb rahastusvõimalus).</a:t>
            </a:r>
          </a:p>
          <a:p>
            <a:endParaRPr lang="et-EE" dirty="0">
              <a:solidFill>
                <a:srgbClr val="1F4E79"/>
              </a:solidFill>
            </a:endParaRPr>
          </a:p>
          <a:p>
            <a:r>
              <a:rPr lang="et-EE" dirty="0">
                <a:solidFill>
                  <a:srgbClr val="1F4E79"/>
                </a:solidFill>
              </a:rPr>
              <a:t>HäK-is otsitakse pidevalt uusi tehnoloogilisi lahendusi. Selle käivitav jõud tuleb HäK-i enda seest - mõistetakse vajadust uute tehnoloogiate järele. Kuid uued tehnoloogiad panevad asutuse IKT-võimekuse proovile.</a:t>
            </a:r>
          </a:p>
          <a:p>
            <a:endParaRPr lang="et-EE" dirty="0">
              <a:solidFill>
                <a:srgbClr val="1F4E79"/>
              </a:solidFill>
            </a:endParaRPr>
          </a:p>
          <a:p>
            <a:r>
              <a:rPr lang="et-EE" dirty="0">
                <a:solidFill>
                  <a:srgbClr val="1F4E79"/>
                </a:solidFill>
              </a:rPr>
              <a:t>Tehnoloogias nähakse ja otsitakse pidevalt võimalust HäK-i strateegiliseks arenguhüppeks. Kasutusele on võetud mitmeid uusi nutikaid tehnoloogiaid. Asutuse IKT-võimekus toetab arenguhüpete tegemist.</a:t>
            </a:r>
          </a:p>
          <a:p>
            <a:endParaRPr lang="et-EE" dirty="0">
              <a:solidFill>
                <a:srgbClr val="1F4E79"/>
              </a:solidFill>
            </a:endParaRPr>
          </a:p>
          <a:p>
            <a:r>
              <a:rPr lang="et-EE" dirty="0">
                <a:solidFill>
                  <a:srgbClr val="1F4E79"/>
                </a:solidFill>
              </a:rPr>
              <a:t>Enamus aegunud tehnoloogiaid on HäK-is asendatud uute kaasaegsete lahendustega - tehnoloogia abil saavutatakse järjest paremat töö kvaliteeti ja olulist ressursi kokkuhoidu.</a:t>
            </a:r>
          </a:p>
        </p:txBody>
      </p:sp>
    </p:spTree>
    <p:extLst>
      <p:ext uri="{BB962C8B-B14F-4D97-AF65-F5344CB8AC3E}">
        <p14:creationId xmlns:p14="http://schemas.microsoft.com/office/powerpoint/2010/main" val="4037955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7720475"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19.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KUIDAS SUUDAB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VÄÄRINDADA </a:t>
            </a:r>
            <a:b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b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OMA ANDMEID? </a:t>
            </a:r>
          </a:p>
        </p:txBody>
      </p:sp>
      <p:sp>
        <p:nvSpPr>
          <p:cNvPr id="5" name="Rectangle 4">
            <a:extLst>
              <a:ext uri="{FF2B5EF4-FFF2-40B4-BE49-F238E27FC236}">
                <a16:creationId xmlns:a16="http://schemas.microsoft.com/office/drawing/2014/main" id="{149B2D3A-70C4-48A6-AE06-AC9A370A7215}"/>
              </a:ext>
            </a:extLst>
          </p:cNvPr>
          <p:cNvSpPr/>
          <p:nvPr/>
        </p:nvSpPr>
        <p:spPr>
          <a:xfrm>
            <a:off x="1373075" y="1923547"/>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BE2AF203-7C5F-4369-BAF7-33C236400E8B}"/>
              </a:ext>
            </a:extLst>
          </p:cNvPr>
          <p:cNvSpPr/>
          <p:nvPr/>
        </p:nvSpPr>
        <p:spPr>
          <a:xfrm>
            <a:off x="1373075" y="275993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CB01BC21-4B5B-4C98-A298-EEDA35BBDBA4}"/>
              </a:ext>
            </a:extLst>
          </p:cNvPr>
          <p:cNvSpPr/>
          <p:nvPr/>
        </p:nvSpPr>
        <p:spPr>
          <a:xfrm>
            <a:off x="1373075" y="360438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E0D16FF0-9024-4B30-952A-7EAEEA6C55FC}"/>
              </a:ext>
            </a:extLst>
          </p:cNvPr>
          <p:cNvSpPr/>
          <p:nvPr/>
        </p:nvSpPr>
        <p:spPr>
          <a:xfrm>
            <a:off x="1373075" y="467264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A2F9215B-564B-4305-B7FD-597E02311AF0}"/>
              </a:ext>
            </a:extLst>
          </p:cNvPr>
          <p:cNvSpPr/>
          <p:nvPr/>
        </p:nvSpPr>
        <p:spPr>
          <a:xfrm>
            <a:off x="1373075" y="551709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grpSp>
        <p:nvGrpSpPr>
          <p:cNvPr id="12" name="Group 11">
            <a:extLst>
              <a:ext uri="{FF2B5EF4-FFF2-40B4-BE49-F238E27FC236}">
                <a16:creationId xmlns:a16="http://schemas.microsoft.com/office/drawing/2014/main" id="{0E48DD7C-1974-40B1-A263-748854A11D7A}"/>
              </a:ext>
            </a:extLst>
          </p:cNvPr>
          <p:cNvGrpSpPr/>
          <p:nvPr/>
        </p:nvGrpSpPr>
        <p:grpSpPr>
          <a:xfrm>
            <a:off x="9237450" y="540904"/>
            <a:ext cx="1946691" cy="805790"/>
            <a:chOff x="9669564" y="368134"/>
            <a:chExt cx="2246686" cy="571222"/>
          </a:xfrm>
          <a:solidFill>
            <a:srgbClr val="E1EDF7"/>
          </a:solidFill>
        </p:grpSpPr>
        <p:sp>
          <p:nvSpPr>
            <p:cNvPr id="13" name="Folded Corner 6">
              <a:extLst>
                <a:ext uri="{FF2B5EF4-FFF2-40B4-BE49-F238E27FC236}">
                  <a16:creationId xmlns:a16="http://schemas.microsoft.com/office/drawing/2014/main" id="{245A07B3-E143-42C6-BD71-0C54D4A23615}"/>
                </a:ext>
              </a:extLst>
            </p:cNvPr>
            <p:cNvSpPr/>
            <p:nvPr/>
          </p:nvSpPr>
          <p:spPr>
            <a:xfrm>
              <a:off x="9669564" y="368134"/>
              <a:ext cx="2246686" cy="571222"/>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8">
              <a:extLst>
                <a:ext uri="{FF2B5EF4-FFF2-40B4-BE49-F238E27FC236}">
                  <a16:creationId xmlns:a16="http://schemas.microsoft.com/office/drawing/2014/main" id="{DE0DC8A2-AC5D-4426-B1EA-4C980968B30F}"/>
                </a:ext>
              </a:extLst>
            </p:cNvPr>
            <p:cNvSpPr/>
            <p:nvPr/>
          </p:nvSpPr>
          <p:spPr>
            <a:xfrm>
              <a:off x="9796321" y="443395"/>
              <a:ext cx="2108935" cy="425455"/>
            </a:xfrm>
            <a:custGeom>
              <a:avLst/>
              <a:gdLst>
                <a:gd name="connsiteX0" fmla="*/ 0 w 1624179"/>
                <a:gd name="connsiteY0" fmla="*/ 0 h 1107997"/>
                <a:gd name="connsiteX1" fmla="*/ 1624179 w 1624179"/>
                <a:gd name="connsiteY1" fmla="*/ 0 h 1107997"/>
                <a:gd name="connsiteX2" fmla="*/ 1624179 w 1624179"/>
                <a:gd name="connsiteY2" fmla="*/ 1107997 h 1107997"/>
                <a:gd name="connsiteX3" fmla="*/ 0 w 1624179"/>
                <a:gd name="connsiteY3" fmla="*/ 1107997 h 1107997"/>
                <a:gd name="connsiteX4" fmla="*/ 0 w 1624179"/>
                <a:gd name="connsiteY4" fmla="*/ 0 h 1107997"/>
                <a:gd name="connsiteX0" fmla="*/ 0 w 1624179"/>
                <a:gd name="connsiteY0" fmla="*/ 0 h 1107997"/>
                <a:gd name="connsiteX1" fmla="*/ 1624179 w 1624179"/>
                <a:gd name="connsiteY1" fmla="*/ 0 h 1107997"/>
                <a:gd name="connsiteX2" fmla="*/ 1518672 w 1624179"/>
                <a:gd name="connsiteY2" fmla="*/ 1049382 h 1107997"/>
                <a:gd name="connsiteX3" fmla="*/ 0 w 1624179"/>
                <a:gd name="connsiteY3" fmla="*/ 1107997 h 1107997"/>
                <a:gd name="connsiteX4" fmla="*/ 0 w 1624179"/>
                <a:gd name="connsiteY4" fmla="*/ 0 h 110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179" h="1107997">
                  <a:moveTo>
                    <a:pt x="0" y="0"/>
                  </a:moveTo>
                  <a:lnTo>
                    <a:pt x="1624179" y="0"/>
                  </a:lnTo>
                  <a:lnTo>
                    <a:pt x="1518672" y="1049382"/>
                  </a:lnTo>
                  <a:lnTo>
                    <a:pt x="0" y="1107997"/>
                  </a:lnTo>
                  <a:lnTo>
                    <a:pt x="0" y="0"/>
                  </a:lnTo>
                  <a:close/>
                </a:path>
              </a:pathLst>
            </a:custGeom>
            <a:noFill/>
            <a:ln>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Väärindamine =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andmete</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kasutamine</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millekski</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millest</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on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kasu</a:t>
              </a: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a:t>
              </a:r>
            </a:p>
          </p:txBody>
        </p:sp>
      </p:grpSp>
      <p:sp>
        <p:nvSpPr>
          <p:cNvPr id="15" name="TextBox 14">
            <a:extLst>
              <a:ext uri="{FF2B5EF4-FFF2-40B4-BE49-F238E27FC236}">
                <a16:creationId xmlns:a16="http://schemas.microsoft.com/office/drawing/2014/main" id="{38313C32-5595-424E-AAAA-D9D94D271FAE}"/>
              </a:ext>
            </a:extLst>
          </p:cNvPr>
          <p:cNvSpPr txBox="1"/>
          <p:nvPr/>
        </p:nvSpPr>
        <p:spPr>
          <a:xfrm>
            <a:off x="2335099" y="1822916"/>
            <a:ext cx="8628174" cy="4524315"/>
          </a:xfrm>
          <a:prstGeom prst="rect">
            <a:avLst/>
          </a:prstGeom>
          <a:noFill/>
        </p:spPr>
        <p:txBody>
          <a:bodyPr wrap="square">
            <a:spAutoFit/>
          </a:bodyPr>
          <a:lstStyle/>
          <a:p>
            <a:r>
              <a:rPr lang="et-EE" dirty="0" err="1">
                <a:solidFill>
                  <a:srgbClr val="1F4E79"/>
                </a:solidFill>
              </a:rPr>
              <a:t>HäK</a:t>
            </a:r>
            <a:r>
              <a:rPr lang="et-EE" dirty="0">
                <a:solidFill>
                  <a:srgbClr val="1F4E79"/>
                </a:solidFill>
              </a:rPr>
              <a:t> kasutab oma andmeid eelkõige olukorra ülevaadete koostamiseks - piirdutakse kirjeldava infoga nagu juhtumite arvud ja protsendid, eelarvekulud jms.</a:t>
            </a:r>
          </a:p>
          <a:p>
            <a:endParaRPr lang="et-EE" dirty="0">
              <a:solidFill>
                <a:srgbClr val="1F4E79"/>
              </a:solidFill>
            </a:endParaRPr>
          </a:p>
          <a:p>
            <a:r>
              <a:rPr lang="et-EE" dirty="0" err="1">
                <a:solidFill>
                  <a:srgbClr val="1F4E79"/>
                </a:solidFill>
              </a:rPr>
              <a:t>HäK</a:t>
            </a:r>
            <a:r>
              <a:rPr lang="et-EE" dirty="0">
                <a:solidFill>
                  <a:srgbClr val="1F4E79"/>
                </a:solidFill>
              </a:rPr>
              <a:t> kasutab oma andmeid olukorra kirjeldavaks analüüsiks - eksperdid lisavad numbritele juurde võimalikke selgitusi, kuid need ei põhine sageli sügavamal andmeanalüüsil.</a:t>
            </a:r>
          </a:p>
          <a:p>
            <a:endParaRPr lang="et-EE" dirty="0">
              <a:solidFill>
                <a:srgbClr val="1F4E79"/>
              </a:solidFill>
            </a:endParaRPr>
          </a:p>
          <a:p>
            <a:r>
              <a:rPr lang="et-EE" dirty="0" err="1">
                <a:solidFill>
                  <a:srgbClr val="1F4E79"/>
                </a:solidFill>
              </a:rPr>
              <a:t>HäK</a:t>
            </a:r>
            <a:r>
              <a:rPr lang="et-EE" dirty="0">
                <a:solidFill>
                  <a:srgbClr val="1F4E79"/>
                </a:solidFill>
              </a:rPr>
              <a:t> kasutab andmeid oma arenguvajaduste ja probleemide sügavamaks mõistmiseks - regulaarselt viiakse läbi süvaanalüüse kitsamatel uurimisteemadel ja selle tulemuste põhjal planeeritakse tegevusi.</a:t>
            </a:r>
          </a:p>
          <a:p>
            <a:endParaRPr lang="et-EE" dirty="0">
              <a:solidFill>
                <a:srgbClr val="1F4E79"/>
              </a:solidFill>
            </a:endParaRPr>
          </a:p>
          <a:p>
            <a:r>
              <a:rPr lang="et-EE" dirty="0" err="1">
                <a:solidFill>
                  <a:srgbClr val="1F4E79"/>
                </a:solidFill>
              </a:rPr>
              <a:t>HäK</a:t>
            </a:r>
            <a:r>
              <a:rPr lang="et-EE" dirty="0">
                <a:solidFill>
                  <a:srgbClr val="1F4E79"/>
                </a:solidFill>
              </a:rPr>
              <a:t> kasutab andmeid laiapõhisemalt kui olukorra analüüs ehk oma teenuste osutamiseks (näiteks reaalajas sündmustele reageerides, järelevalve teostamisel jne)</a:t>
            </a:r>
          </a:p>
          <a:p>
            <a:endParaRPr lang="et-EE" dirty="0">
              <a:solidFill>
                <a:srgbClr val="1F4E79"/>
              </a:solidFill>
            </a:endParaRPr>
          </a:p>
          <a:p>
            <a:r>
              <a:rPr lang="et-EE" dirty="0" err="1">
                <a:solidFill>
                  <a:srgbClr val="1F4E79"/>
                </a:solidFill>
              </a:rPr>
              <a:t>HäK</a:t>
            </a:r>
            <a:r>
              <a:rPr lang="et-EE" dirty="0">
                <a:solidFill>
                  <a:srgbClr val="1F4E79"/>
                </a:solidFill>
              </a:rPr>
              <a:t> andmebaasid on aina enam masinloetavad ja sobivad tehisintellekti ehitamiseks - võimaldavad automaatselt teostada </a:t>
            </a:r>
            <a:r>
              <a:rPr lang="et-EE" dirty="0" err="1">
                <a:solidFill>
                  <a:srgbClr val="1F4E79"/>
                </a:solidFill>
              </a:rPr>
              <a:t>komplekseid</a:t>
            </a:r>
            <a:r>
              <a:rPr lang="et-EE" dirty="0">
                <a:solidFill>
                  <a:srgbClr val="1F4E79"/>
                </a:solidFill>
              </a:rPr>
              <a:t> analüüse ja ehitada andmepõhiseid reaalajas reageerivaid teenuseid.</a:t>
            </a:r>
          </a:p>
        </p:txBody>
      </p:sp>
    </p:spTree>
    <p:extLst>
      <p:ext uri="{BB962C8B-B14F-4D97-AF65-F5344CB8AC3E}">
        <p14:creationId xmlns:p14="http://schemas.microsoft.com/office/powerpoint/2010/main" val="36641717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Põhimõttelisi uuendusi ei peeta vajalikuks - usutakse, et PPA teenused on juba piisavalt head ja vajavad vaid väikeseid jooksvaid arendusi.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Teenuste arendamisel keskendutakse eelkõige teenuse OSUTAJA vajadustele ehk kuidas teha teenuse osutamine PPA-le mugavamaks ja soodsamaks.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Teenuste arendamisel keskendutakse aina enam teenuse KASUTAJA vajadustele, kuid kasutajakesksete teenuste disainimise oskused on alles omandamisel.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Paljud teenuste omanikud ja arendajad tunnevad peamisi teenusedisaini põhimõtteid ja meetodeid - neid kasutatakse teenuste uuendamisel aina enam.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PPA teenuste arendamisel lähtutakse alati teenusedisaini põhimõtetest ja meetoditest - kasutajate intervjueerimine, teenuse teekonna visualiseerimine ja prototüüpide katsetamine on teenuse arendamisel tavapraktika.</a:t>
            </a:r>
          </a:p>
        </p:txBody>
      </p:sp>
      <p:sp>
        <p:nvSpPr>
          <p:cNvPr id="11" name="Rectangle 10"/>
          <p:cNvSpPr/>
          <p:nvPr/>
        </p:nvSpPr>
        <p:spPr>
          <a:xfrm>
            <a:off x="1373075" y="673354"/>
            <a:ext cx="9371121"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20.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KUIDAS ARENDAB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OMA</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TEENUSEID?</a:t>
            </a:r>
          </a:p>
        </p:txBody>
      </p:sp>
      <p:sp>
        <p:nvSpPr>
          <p:cNvPr id="5" name="Rectangle 4">
            <a:extLst>
              <a:ext uri="{FF2B5EF4-FFF2-40B4-BE49-F238E27FC236}">
                <a16:creationId xmlns:a16="http://schemas.microsoft.com/office/drawing/2014/main" id="{43815910-E8DE-4D22-8EB6-412846E48835}"/>
              </a:ext>
            </a:extLst>
          </p:cNvPr>
          <p:cNvSpPr/>
          <p:nvPr/>
        </p:nvSpPr>
        <p:spPr>
          <a:xfrm>
            <a:off x="1373075" y="169761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E4B89AE6-1B6F-483C-ABC3-BA72145F5E30}"/>
              </a:ext>
            </a:extLst>
          </p:cNvPr>
          <p:cNvSpPr/>
          <p:nvPr/>
        </p:nvSpPr>
        <p:spPr>
          <a:xfrm>
            <a:off x="1373075" y="253400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9D2F2F76-E42F-4B8E-9426-909478EB1872}"/>
              </a:ext>
            </a:extLst>
          </p:cNvPr>
          <p:cNvSpPr/>
          <p:nvPr/>
        </p:nvSpPr>
        <p:spPr>
          <a:xfrm>
            <a:off x="1373075" y="333083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E563509F-BEB0-4D69-8863-699D0552F9F4}"/>
              </a:ext>
            </a:extLst>
          </p:cNvPr>
          <p:cNvSpPr/>
          <p:nvPr/>
        </p:nvSpPr>
        <p:spPr>
          <a:xfrm>
            <a:off x="1373075" y="412438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B33D9F76-FDC8-4EC5-9CFF-9AD1B128E9EF}"/>
              </a:ext>
            </a:extLst>
          </p:cNvPr>
          <p:cNvSpPr/>
          <p:nvPr/>
        </p:nvSpPr>
        <p:spPr>
          <a:xfrm>
            <a:off x="1373075" y="497029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4B02DE71-0AF9-4AA3-A958-A974836FBA66}"/>
              </a:ext>
            </a:extLst>
          </p:cNvPr>
          <p:cNvSpPr txBox="1"/>
          <p:nvPr/>
        </p:nvSpPr>
        <p:spPr>
          <a:xfrm>
            <a:off x="2316049" y="1594916"/>
            <a:ext cx="8502876" cy="4247317"/>
          </a:xfrm>
          <a:prstGeom prst="rect">
            <a:avLst/>
          </a:prstGeom>
          <a:noFill/>
        </p:spPr>
        <p:txBody>
          <a:bodyPr wrap="square">
            <a:spAutoFit/>
          </a:bodyPr>
          <a:lstStyle/>
          <a:p>
            <a:r>
              <a:rPr lang="et-EE" dirty="0">
                <a:solidFill>
                  <a:srgbClr val="1F4E79"/>
                </a:solidFill>
              </a:rPr>
              <a:t>Põhimõttelisi uuendusi ei peeta vajalikuks - usutakse, et HäK-i teenused on juba piisavalt head ja vajavad vaid väikeseid jooksvaid arendusi.</a:t>
            </a:r>
          </a:p>
          <a:p>
            <a:endParaRPr lang="et-EE" dirty="0">
              <a:solidFill>
                <a:srgbClr val="1F4E79"/>
              </a:solidFill>
            </a:endParaRPr>
          </a:p>
          <a:p>
            <a:r>
              <a:rPr lang="et-EE" dirty="0">
                <a:solidFill>
                  <a:srgbClr val="1F4E79"/>
                </a:solidFill>
              </a:rPr>
              <a:t>Teenuste arendamisel keskendutakse eelkõige asutuse vajadustele ehk kuidas teha teenuse osutamine </a:t>
            </a:r>
            <a:r>
              <a:rPr lang="et-EE" dirty="0" err="1">
                <a:solidFill>
                  <a:srgbClr val="1F4E79"/>
                </a:solidFill>
              </a:rPr>
              <a:t>HäK-ile</a:t>
            </a:r>
            <a:r>
              <a:rPr lang="et-EE" dirty="0">
                <a:solidFill>
                  <a:srgbClr val="1F4E79"/>
                </a:solidFill>
              </a:rPr>
              <a:t> mugavamaks ja soodsamaks.</a:t>
            </a:r>
          </a:p>
          <a:p>
            <a:endParaRPr lang="et-EE" dirty="0">
              <a:solidFill>
                <a:srgbClr val="1F4E79"/>
              </a:solidFill>
            </a:endParaRPr>
          </a:p>
          <a:p>
            <a:r>
              <a:rPr lang="et-EE" dirty="0">
                <a:solidFill>
                  <a:srgbClr val="1F4E79"/>
                </a:solidFill>
              </a:rPr>
              <a:t>Teenuste arendamisel keskendutakse aina enam inimeste vajadustele, kuid inimkesksete teenuste disainimise oskused on alles omandamisel.</a:t>
            </a:r>
          </a:p>
          <a:p>
            <a:endParaRPr lang="et-EE" dirty="0">
              <a:solidFill>
                <a:srgbClr val="1F4E79"/>
              </a:solidFill>
            </a:endParaRPr>
          </a:p>
          <a:p>
            <a:r>
              <a:rPr lang="et-EE" dirty="0">
                <a:solidFill>
                  <a:srgbClr val="1F4E79"/>
                </a:solidFill>
              </a:rPr>
              <a:t>Paljud HäK-i teenuste arendajad tunnevad peamisi teenusedisaini põhimõtteid ja meetodeid - neid kasutatakse teenuste arendamisel aina enam.</a:t>
            </a:r>
          </a:p>
          <a:p>
            <a:endParaRPr lang="et-EE" dirty="0">
              <a:solidFill>
                <a:srgbClr val="1F4E79"/>
              </a:solidFill>
            </a:endParaRPr>
          </a:p>
          <a:p>
            <a:r>
              <a:rPr lang="et-EE" dirty="0">
                <a:solidFill>
                  <a:srgbClr val="1F4E79"/>
                </a:solidFill>
              </a:rPr>
              <a:t>HäK-i teenuste arendamisel lähtutakse alati teenusedisaini põhimõtetest ja meetoditest - kasutajate intervjueerimine, teenuse teekonna visualiseerimine ja prototüüpidega katsetamine on teenuse arendamisel tavapraktika.</a:t>
            </a:r>
          </a:p>
        </p:txBody>
      </p:sp>
    </p:spTree>
    <p:extLst>
      <p:ext uri="{BB962C8B-B14F-4D97-AF65-F5344CB8AC3E}">
        <p14:creationId xmlns:p14="http://schemas.microsoft.com/office/powerpoint/2010/main" val="1066676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371121"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1. Sinu arvates, KU</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I AVATUD ON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INIMESED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MUUTUSTELE</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a:t>
            </a:r>
            <a:endPar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sp>
        <p:nvSpPr>
          <p:cNvPr id="5" name="TextBox 4">
            <a:extLst>
              <a:ext uri="{FF2B5EF4-FFF2-40B4-BE49-F238E27FC236}">
                <a16:creationId xmlns:a16="http://schemas.microsoft.com/office/drawing/2014/main" id="{8579B435-F68D-454F-B9D3-DEA64B099612}"/>
              </a:ext>
            </a:extLst>
          </p:cNvPr>
          <p:cNvSpPr txBox="1"/>
          <p:nvPr/>
        </p:nvSpPr>
        <p:spPr>
          <a:xfrm>
            <a:off x="2400300" y="1566922"/>
            <a:ext cx="8943975" cy="3970318"/>
          </a:xfrm>
          <a:prstGeom prst="rect">
            <a:avLst/>
          </a:prstGeom>
          <a:noFill/>
        </p:spPr>
        <p:txBody>
          <a:bodyPr wrap="square" rtlCol="0">
            <a:spAutoFit/>
          </a:bodyPr>
          <a:lstStyle/>
          <a:p>
            <a:r>
              <a:rPr lang="et-EE" dirty="0">
                <a:solidFill>
                  <a:srgbClr val="1F4E79"/>
                </a:solidFill>
              </a:rPr>
              <a:t>Vastuseis muutustele on üsna tugev - muutuste tegemine on keeruline ja kurnav protsess. HäK-i iseloomustab suhtumine: "Ei, seda ei saa muuta."</a:t>
            </a:r>
          </a:p>
          <a:p>
            <a:endParaRPr lang="et-EE" dirty="0">
              <a:solidFill>
                <a:srgbClr val="1F4E79"/>
              </a:solidFill>
            </a:endParaRPr>
          </a:p>
          <a:p>
            <a:r>
              <a:rPr lang="et-EE" dirty="0">
                <a:solidFill>
                  <a:srgbClr val="1F4E79"/>
                </a:solidFill>
              </a:rPr>
              <a:t>Valutumalt saab teha väiksemaid muudatusi, kuid suurte muudatuste osas on vastuseis tugev. HäK-i iseloomustab suhtumine: "Ärme hakka lammutama."</a:t>
            </a:r>
          </a:p>
          <a:p>
            <a:endParaRPr lang="et-EE" dirty="0">
              <a:solidFill>
                <a:srgbClr val="1F4E79"/>
              </a:solidFill>
            </a:endParaRPr>
          </a:p>
          <a:p>
            <a:r>
              <a:rPr lang="et-EE" dirty="0">
                <a:solidFill>
                  <a:srgbClr val="1F4E79"/>
                </a:solidFill>
              </a:rPr>
              <a:t>Enamik töötajaid on muutustele avatud, vastuseisu tuleb eelkõige juhtidelt. HäK-i iseloomustab suhtumine: "Tahaks muuta, aga ei lasta."</a:t>
            </a:r>
          </a:p>
          <a:p>
            <a:endParaRPr lang="et-EE" dirty="0">
              <a:solidFill>
                <a:srgbClr val="1F4E79"/>
              </a:solidFill>
            </a:endParaRPr>
          </a:p>
          <a:p>
            <a:r>
              <a:rPr lang="et-EE" dirty="0">
                <a:solidFill>
                  <a:srgbClr val="1F4E79"/>
                </a:solidFill>
              </a:rPr>
              <a:t>Nii töötajate kui juhtide tasandil ollakse muudatustele avatud, kuid muutuste juhtimise </a:t>
            </a:r>
            <a:r>
              <a:rPr lang="et-EE" dirty="0" err="1">
                <a:solidFill>
                  <a:srgbClr val="1F4E79"/>
                </a:solidFill>
              </a:rPr>
              <a:t>protess</a:t>
            </a:r>
            <a:r>
              <a:rPr lang="et-EE" dirty="0">
                <a:solidFill>
                  <a:srgbClr val="1F4E79"/>
                </a:solidFill>
              </a:rPr>
              <a:t> on sageli valulik. HäK-i iseloomustab suhtumine: "Kui pingutame, siis saame tehtud.„</a:t>
            </a:r>
          </a:p>
          <a:p>
            <a:endParaRPr lang="et-EE" dirty="0">
              <a:solidFill>
                <a:srgbClr val="1F4E79"/>
              </a:solidFill>
            </a:endParaRPr>
          </a:p>
          <a:p>
            <a:r>
              <a:rPr lang="et-EE" dirty="0">
                <a:solidFill>
                  <a:srgbClr val="1F4E79"/>
                </a:solidFill>
              </a:rPr>
              <a:t>Nii töötajate kui juhtide tasandil muudatusi ei kardeta ja muutuste protsesse osatakse sujuvalt/valutult juhtida. HäK-i iseloomustab suhtumine: "Milles küsimus? Teeme ära!"</a:t>
            </a:r>
          </a:p>
        </p:txBody>
      </p:sp>
      <p:sp>
        <p:nvSpPr>
          <p:cNvPr id="12" name="Rectangle 11">
            <a:extLst>
              <a:ext uri="{FF2B5EF4-FFF2-40B4-BE49-F238E27FC236}">
                <a16:creationId xmlns:a16="http://schemas.microsoft.com/office/drawing/2014/main" id="{E2FFBCEE-6278-43B1-B628-9D1228D2B638}"/>
              </a:ext>
            </a:extLst>
          </p:cNvPr>
          <p:cNvSpPr/>
          <p:nvPr/>
        </p:nvSpPr>
        <p:spPr>
          <a:xfrm>
            <a:off x="1373075" y="169761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13" name="Rectangle 12">
            <a:extLst>
              <a:ext uri="{FF2B5EF4-FFF2-40B4-BE49-F238E27FC236}">
                <a16:creationId xmlns:a16="http://schemas.microsoft.com/office/drawing/2014/main" id="{C43C10D6-4642-4D23-BE19-903074B7EA0E}"/>
              </a:ext>
            </a:extLst>
          </p:cNvPr>
          <p:cNvSpPr/>
          <p:nvPr/>
        </p:nvSpPr>
        <p:spPr>
          <a:xfrm>
            <a:off x="1373075" y="253400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14" name="Rectangle 13">
            <a:extLst>
              <a:ext uri="{FF2B5EF4-FFF2-40B4-BE49-F238E27FC236}">
                <a16:creationId xmlns:a16="http://schemas.microsoft.com/office/drawing/2014/main" id="{44A36DC2-CC7B-4026-9470-9A7A4C7464A7}"/>
              </a:ext>
            </a:extLst>
          </p:cNvPr>
          <p:cNvSpPr/>
          <p:nvPr/>
        </p:nvSpPr>
        <p:spPr>
          <a:xfrm>
            <a:off x="1373075" y="333083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15" name="Rectangle 14">
            <a:extLst>
              <a:ext uri="{FF2B5EF4-FFF2-40B4-BE49-F238E27FC236}">
                <a16:creationId xmlns:a16="http://schemas.microsoft.com/office/drawing/2014/main" id="{977672CD-61A5-432D-8EEA-EDDAE3F7889C}"/>
              </a:ext>
            </a:extLst>
          </p:cNvPr>
          <p:cNvSpPr/>
          <p:nvPr/>
        </p:nvSpPr>
        <p:spPr>
          <a:xfrm>
            <a:off x="1373075" y="412438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6" name="Rectangle 15">
            <a:extLst>
              <a:ext uri="{FF2B5EF4-FFF2-40B4-BE49-F238E27FC236}">
                <a16:creationId xmlns:a16="http://schemas.microsoft.com/office/drawing/2014/main" id="{DC18124F-F181-4763-994E-AFD2995CFD7C}"/>
              </a:ext>
            </a:extLst>
          </p:cNvPr>
          <p:cNvSpPr/>
          <p:nvPr/>
        </p:nvSpPr>
        <p:spPr>
          <a:xfrm>
            <a:off x="1373075" y="497029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Tree>
    <p:extLst>
      <p:ext uri="{BB962C8B-B14F-4D97-AF65-F5344CB8AC3E}">
        <p14:creationId xmlns:p14="http://schemas.microsoft.com/office/powerpoint/2010/main" val="1316619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945165"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2.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 PALJU KARDETAKSE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HäK-i ARENDUSTÖÖS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EBAÕNNESTUMISI?</a:t>
            </a:r>
          </a:p>
        </p:txBody>
      </p:sp>
      <p:sp>
        <p:nvSpPr>
          <p:cNvPr id="6" name="Rectangle 5">
            <a:extLst>
              <a:ext uri="{FF2B5EF4-FFF2-40B4-BE49-F238E27FC236}">
                <a16:creationId xmlns:a16="http://schemas.microsoft.com/office/drawing/2014/main" id="{64D3076E-B9E2-4241-971E-0F66EFEECC0A}"/>
              </a:ext>
            </a:extLst>
          </p:cNvPr>
          <p:cNvSpPr/>
          <p:nvPr/>
        </p:nvSpPr>
        <p:spPr>
          <a:xfrm>
            <a:off x="1373075" y="1699450"/>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6BCAA83A-33BA-4F4B-878C-8504C42CD74B}"/>
              </a:ext>
            </a:extLst>
          </p:cNvPr>
          <p:cNvSpPr/>
          <p:nvPr/>
        </p:nvSpPr>
        <p:spPr>
          <a:xfrm>
            <a:off x="1373075" y="250319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CE9724CB-C39A-43F6-BF8D-9E4E158453F8}"/>
              </a:ext>
            </a:extLst>
          </p:cNvPr>
          <p:cNvSpPr/>
          <p:nvPr/>
        </p:nvSpPr>
        <p:spPr>
          <a:xfrm>
            <a:off x="1373075" y="3272483"/>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4215DD6D-BF10-4658-80A5-2386B8C1C581}"/>
              </a:ext>
            </a:extLst>
          </p:cNvPr>
          <p:cNvSpPr/>
          <p:nvPr/>
        </p:nvSpPr>
        <p:spPr>
          <a:xfrm>
            <a:off x="1373075" y="441101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C5FFA059-0947-472D-8372-9751AC6862FE}"/>
              </a:ext>
            </a:extLst>
          </p:cNvPr>
          <p:cNvSpPr/>
          <p:nvPr/>
        </p:nvSpPr>
        <p:spPr>
          <a:xfrm>
            <a:off x="1373075" y="549119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95AE837B-2C56-4D60-8567-E6DCA9A263B7}"/>
              </a:ext>
            </a:extLst>
          </p:cNvPr>
          <p:cNvSpPr txBox="1"/>
          <p:nvPr/>
        </p:nvSpPr>
        <p:spPr>
          <a:xfrm>
            <a:off x="2269330" y="1545697"/>
            <a:ext cx="8712995" cy="4524315"/>
          </a:xfrm>
          <a:prstGeom prst="rect">
            <a:avLst/>
          </a:prstGeom>
          <a:noFill/>
        </p:spPr>
        <p:txBody>
          <a:bodyPr wrap="square">
            <a:spAutoFit/>
          </a:bodyPr>
          <a:lstStyle/>
          <a:p>
            <a:r>
              <a:rPr lang="et-EE" dirty="0">
                <a:solidFill>
                  <a:srgbClr val="1F4E79"/>
                </a:solidFill>
              </a:rPr>
              <a:t>Eelistatakse turvalisi lahendusi, mille ebaõnnestumise risk on madal. Omavahel suheldes tuuakse näiteid HäK-i minevikust, kus riski võtmine maksis valusalt kätte.</a:t>
            </a:r>
          </a:p>
          <a:p>
            <a:endParaRPr lang="et-EE" dirty="0">
              <a:solidFill>
                <a:srgbClr val="1F4E79"/>
              </a:solidFill>
            </a:endParaRPr>
          </a:p>
          <a:p>
            <a:r>
              <a:rPr lang="et-EE" dirty="0">
                <a:solidFill>
                  <a:srgbClr val="1F4E79"/>
                </a:solidFill>
              </a:rPr>
              <a:t>HäK-is mõistetakse, et edu saavutamiseks tuleb riske võtta, kuid tegutsemises jäädakse siiski turvaliste valikute juurde. Kardetakse ebaõnnestumist ja selle tagajärgi.</a:t>
            </a:r>
          </a:p>
          <a:p>
            <a:endParaRPr lang="et-EE" dirty="0">
              <a:solidFill>
                <a:srgbClr val="1F4E79"/>
              </a:solidFill>
            </a:endParaRPr>
          </a:p>
          <a:p>
            <a:r>
              <a:rPr lang="et-EE" dirty="0" err="1">
                <a:solidFill>
                  <a:srgbClr val="1F4E79"/>
                </a:solidFill>
              </a:rPr>
              <a:t>HäK</a:t>
            </a:r>
            <a:r>
              <a:rPr lang="et-EE" dirty="0">
                <a:solidFill>
                  <a:srgbClr val="1F4E79"/>
                </a:solidFill>
              </a:rPr>
              <a:t> võtab töösse aina enam julgeid lahendusi, mille riskid on suuremad. Omavahel suheldes tuuakse näiteid projektidest, kus riski võtmine tasus ära. Ebaõnnestumisi küll kardetakse, aga aina vähem.</a:t>
            </a:r>
          </a:p>
          <a:p>
            <a:endParaRPr lang="et-EE" dirty="0">
              <a:solidFill>
                <a:srgbClr val="1F4E79"/>
              </a:solidFill>
            </a:endParaRPr>
          </a:p>
          <a:p>
            <a:r>
              <a:rPr lang="et-EE" dirty="0">
                <a:solidFill>
                  <a:srgbClr val="1F4E79"/>
                </a:solidFill>
              </a:rPr>
              <a:t>Julgete lahenduste kaalumine on HäK-is tavaline ja riske nähakse loomuliku osana arendusprotsessist, mida ei pea kartma. Teadvustatakse riskide juhtimise tähtsust ja neid oskusi treenitakse.</a:t>
            </a:r>
          </a:p>
          <a:p>
            <a:endParaRPr lang="et-EE" dirty="0">
              <a:solidFill>
                <a:srgbClr val="1F4E79"/>
              </a:solidFill>
            </a:endParaRPr>
          </a:p>
          <a:p>
            <a:r>
              <a:rPr lang="et-EE" dirty="0">
                <a:solidFill>
                  <a:srgbClr val="1F4E79"/>
                </a:solidFill>
              </a:rPr>
              <a:t>HäK-i juhid soosivad ja julgustavad riskide võtmist. Kujunenud on targa ebaõnnestumise kultuur, mis taunib mõtlematute riskide võtmist ja väärtustab õpetlikke ebaõnnestumisi.</a:t>
            </a:r>
          </a:p>
        </p:txBody>
      </p:sp>
    </p:spTree>
    <p:extLst>
      <p:ext uri="{BB962C8B-B14F-4D97-AF65-F5344CB8AC3E}">
        <p14:creationId xmlns:p14="http://schemas.microsoft.com/office/powerpoint/2010/main" val="354557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371121"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3.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 AVATUD ON INNOVATSIOONILE HÄIREKESKUSE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OSAKONDADE JA KESKUSTE JUHID?</a:t>
            </a:r>
            <a:endParaRPr kumimoji="0" lang="fi-FI" sz="2000" b="1" i="0" u="none" strike="noStrike" kern="1200" cap="none" spc="0" normalizeH="0" baseline="0" noProof="0" dirty="0">
              <a:ln>
                <a:noFill/>
              </a:ln>
              <a:solidFill>
                <a:srgbClr val="1F4E79"/>
              </a:solidFill>
              <a:effectLst/>
              <a:highlight>
                <a:srgbClr val="FFFF00"/>
              </a:highligh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sp>
        <p:nvSpPr>
          <p:cNvPr id="5" name="Rectangle 4">
            <a:extLst>
              <a:ext uri="{FF2B5EF4-FFF2-40B4-BE49-F238E27FC236}">
                <a16:creationId xmlns:a16="http://schemas.microsoft.com/office/drawing/2014/main" id="{CBC7DF79-F32C-40F2-9689-8A269CEDCE51}"/>
              </a:ext>
            </a:extLst>
          </p:cNvPr>
          <p:cNvSpPr/>
          <p:nvPr/>
        </p:nvSpPr>
        <p:spPr>
          <a:xfrm>
            <a:off x="1373075" y="185001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6" name="Rectangle 5">
            <a:extLst>
              <a:ext uri="{FF2B5EF4-FFF2-40B4-BE49-F238E27FC236}">
                <a16:creationId xmlns:a16="http://schemas.microsoft.com/office/drawing/2014/main" id="{CC4434D7-3F82-4758-957C-A97BF9831CB3}"/>
              </a:ext>
            </a:extLst>
          </p:cNvPr>
          <p:cNvSpPr/>
          <p:nvPr/>
        </p:nvSpPr>
        <p:spPr>
          <a:xfrm>
            <a:off x="1373075" y="268640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7F1E705C-7249-4FAD-823B-64080293837E}"/>
              </a:ext>
            </a:extLst>
          </p:cNvPr>
          <p:cNvSpPr/>
          <p:nvPr/>
        </p:nvSpPr>
        <p:spPr>
          <a:xfrm>
            <a:off x="1373075" y="348323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25535498-DAF2-497A-830D-1F117BA7BBB1}"/>
              </a:ext>
            </a:extLst>
          </p:cNvPr>
          <p:cNvSpPr/>
          <p:nvPr/>
        </p:nvSpPr>
        <p:spPr>
          <a:xfrm>
            <a:off x="1373075" y="427678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E0883020-FB35-419F-BBE1-F24DC67F1B7A}"/>
              </a:ext>
            </a:extLst>
          </p:cNvPr>
          <p:cNvSpPr/>
          <p:nvPr/>
        </p:nvSpPr>
        <p:spPr>
          <a:xfrm>
            <a:off x="1373075" y="512269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3" name="TextBox 12">
            <a:extLst>
              <a:ext uri="{FF2B5EF4-FFF2-40B4-BE49-F238E27FC236}">
                <a16:creationId xmlns:a16="http://schemas.microsoft.com/office/drawing/2014/main" id="{46252DB0-E5E3-4EC7-BBE3-E11B9F3A01A8}"/>
              </a:ext>
            </a:extLst>
          </p:cNvPr>
          <p:cNvSpPr txBox="1"/>
          <p:nvPr/>
        </p:nvSpPr>
        <p:spPr>
          <a:xfrm>
            <a:off x="2450305" y="1729891"/>
            <a:ext cx="8751095" cy="3970318"/>
          </a:xfrm>
          <a:prstGeom prst="rect">
            <a:avLst/>
          </a:prstGeom>
          <a:noFill/>
        </p:spPr>
        <p:txBody>
          <a:bodyPr wrap="square">
            <a:spAutoFit/>
          </a:bodyPr>
          <a:lstStyle/>
          <a:p>
            <a:r>
              <a:rPr lang="et-EE" dirty="0">
                <a:solidFill>
                  <a:srgbClr val="1F4E79"/>
                </a:solidFill>
              </a:rPr>
              <a:t>Meie keskastme juhid ei näe innovatsioonil olulist väärtust ja kasu oma valdkonna arenguks. Seda peetakse pigem mööduvaks moevooluks.</a:t>
            </a:r>
          </a:p>
          <a:p>
            <a:endParaRPr lang="et-EE" dirty="0">
              <a:solidFill>
                <a:srgbClr val="1F4E79"/>
              </a:solidFill>
            </a:endParaRPr>
          </a:p>
          <a:p>
            <a:r>
              <a:rPr lang="et-EE" dirty="0">
                <a:solidFill>
                  <a:srgbClr val="1F4E79"/>
                </a:solidFill>
              </a:rPr>
              <a:t>Keskastme juhid räägivad innovatsioonist kui millestki, mida peaks rohkem tegema, kuid tegudeni ei ole eriti jõutud.</a:t>
            </a:r>
          </a:p>
          <a:p>
            <a:endParaRPr lang="et-EE" dirty="0">
              <a:solidFill>
                <a:srgbClr val="1F4E79"/>
              </a:solidFill>
            </a:endParaRPr>
          </a:p>
          <a:p>
            <a:r>
              <a:rPr lang="et-EE" dirty="0">
                <a:solidFill>
                  <a:srgbClr val="1F4E79"/>
                </a:solidFill>
              </a:rPr>
              <a:t>Keskastme juhid julgustavad oma töötajaid otsima innovaatilisi lahendusi, et "proovida ära", kuidas see käib ja kas viib soovitud tulemuseni.</a:t>
            </a:r>
          </a:p>
          <a:p>
            <a:endParaRPr lang="et-EE" dirty="0">
              <a:solidFill>
                <a:srgbClr val="1F4E79"/>
              </a:solidFill>
            </a:endParaRPr>
          </a:p>
          <a:p>
            <a:r>
              <a:rPr lang="et-EE" dirty="0">
                <a:solidFill>
                  <a:srgbClr val="1F4E79"/>
                </a:solidFill>
              </a:rPr>
              <a:t>Paljudel keskastme juhtidel on kogemusi erinevate innovaatiliste lahenduste ja projektidega. Esile on tõusnud mitu keskastme juhti, keda HäK-is tuntakse oma innovaatilisuse poolest.</a:t>
            </a:r>
          </a:p>
          <a:p>
            <a:endParaRPr lang="et-EE" dirty="0">
              <a:solidFill>
                <a:srgbClr val="1F4E79"/>
              </a:solidFill>
            </a:endParaRPr>
          </a:p>
          <a:p>
            <a:r>
              <a:rPr lang="et-EE" dirty="0">
                <a:solidFill>
                  <a:srgbClr val="1F4E79"/>
                </a:solidFill>
              </a:rPr>
              <a:t>Pea kõik meie keskastme juhid on julged innovaatorid, kelle jaoks uute lahenduste otsimine ja elluviimine on igapäevane. Keskastme juhid on HäK-is </a:t>
            </a:r>
            <a:r>
              <a:rPr lang="et-EE" dirty="0" err="1">
                <a:solidFill>
                  <a:srgbClr val="1F4E79"/>
                </a:solidFill>
              </a:rPr>
              <a:t>innnovatsiooni</a:t>
            </a:r>
            <a:r>
              <a:rPr lang="et-EE" dirty="0">
                <a:solidFill>
                  <a:srgbClr val="1F4E79"/>
                </a:solidFill>
              </a:rPr>
              <a:t> mootoriks.</a:t>
            </a:r>
          </a:p>
        </p:txBody>
      </p:sp>
      <p:grpSp>
        <p:nvGrpSpPr>
          <p:cNvPr id="12" name="Group 11">
            <a:extLst>
              <a:ext uri="{FF2B5EF4-FFF2-40B4-BE49-F238E27FC236}">
                <a16:creationId xmlns:a16="http://schemas.microsoft.com/office/drawing/2014/main" id="{9A16D188-D63E-407A-AD03-64EECEFE81D6}"/>
              </a:ext>
            </a:extLst>
          </p:cNvPr>
          <p:cNvGrpSpPr/>
          <p:nvPr/>
        </p:nvGrpSpPr>
        <p:grpSpPr>
          <a:xfrm>
            <a:off x="9670164" y="457200"/>
            <a:ext cx="2148063" cy="800100"/>
            <a:chOff x="9048996" y="368135"/>
            <a:chExt cx="3163391" cy="1244638"/>
          </a:xfrm>
          <a:solidFill>
            <a:srgbClr val="E1EDF7"/>
          </a:solidFill>
        </p:grpSpPr>
        <p:sp>
          <p:nvSpPr>
            <p:cNvPr id="14" name="Folded Corner 2">
              <a:extLst>
                <a:ext uri="{FF2B5EF4-FFF2-40B4-BE49-F238E27FC236}">
                  <a16:creationId xmlns:a16="http://schemas.microsoft.com/office/drawing/2014/main" id="{6B8719B7-D6C4-45F1-9123-81AC46F852A7}"/>
                </a:ext>
              </a:extLst>
            </p:cNvPr>
            <p:cNvSpPr/>
            <p:nvPr/>
          </p:nvSpPr>
          <p:spPr>
            <a:xfrm>
              <a:off x="9048996" y="368135"/>
              <a:ext cx="3163391" cy="1244638"/>
            </a:xfrm>
            <a:prstGeom prst="foldedCorner">
              <a:avLst/>
            </a:prstGeom>
            <a:grpFill/>
            <a:ln>
              <a:solidFill>
                <a:srgbClr val="E1ED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70933FC-7D2E-4A1A-9C65-FA1BB3BE1B53}"/>
                </a:ext>
              </a:extLst>
            </p:cNvPr>
            <p:cNvSpPr/>
            <p:nvPr/>
          </p:nvSpPr>
          <p:spPr>
            <a:xfrm>
              <a:off x="9206248" y="496296"/>
              <a:ext cx="2859387" cy="933617"/>
            </a:xfrm>
            <a:prstGeom prst="rect">
              <a:avLst/>
            </a:prstGeom>
            <a:grpFill/>
            <a:ln>
              <a:solidFill>
                <a:srgbClr val="E1EDF7"/>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Innovatsioon</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teeme</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midagi</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täiesti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teistmoodi</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kui</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varem</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oleme</a:t>
              </a:r>
              <a:r>
                <a:rPr kumimoji="0" lang="fi-FI"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i-FI" sz="1100" b="0" i="1" u="none" strike="noStrike" kern="1200" cap="none" spc="0" normalizeH="0" baseline="0" noProof="0" dirty="0" err="1">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teinud</a:t>
              </a:r>
              <a:r>
                <a:rPr kumimoji="0" lang="et-EE" sz="1100" b="0" i="1" u="none" strike="noStrike" kern="1200" cap="none" spc="0" normalizeH="0" baseline="0" noProof="0" dirty="0">
                  <a:ln>
                    <a:noFill/>
                  </a:ln>
                  <a:solidFill>
                    <a:srgbClr val="5B9BD5">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t-EE" sz="1800" b="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018156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9371121"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4.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 AVATUD ON INNOVATSIOONILE</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HÄIREKESKUSE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TIPPJUHID?</a:t>
            </a:r>
          </a:p>
        </p:txBody>
      </p:sp>
      <p:sp>
        <p:nvSpPr>
          <p:cNvPr id="5" name="Rectangle 4">
            <a:extLst>
              <a:ext uri="{FF2B5EF4-FFF2-40B4-BE49-F238E27FC236}">
                <a16:creationId xmlns:a16="http://schemas.microsoft.com/office/drawing/2014/main" id="{0C835563-317D-4A04-B448-D4A57D83AEB0}"/>
              </a:ext>
            </a:extLst>
          </p:cNvPr>
          <p:cNvSpPr/>
          <p:nvPr/>
        </p:nvSpPr>
        <p:spPr>
          <a:xfrm>
            <a:off x="1373075" y="169761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6" name="Rectangle 5">
            <a:extLst>
              <a:ext uri="{FF2B5EF4-FFF2-40B4-BE49-F238E27FC236}">
                <a16:creationId xmlns:a16="http://schemas.microsoft.com/office/drawing/2014/main" id="{564CFF7A-E4F8-456B-A7F7-87D08EFD7982}"/>
              </a:ext>
            </a:extLst>
          </p:cNvPr>
          <p:cNvSpPr/>
          <p:nvPr/>
        </p:nvSpPr>
        <p:spPr>
          <a:xfrm>
            <a:off x="1373075" y="253400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7" name="Rectangle 6">
            <a:extLst>
              <a:ext uri="{FF2B5EF4-FFF2-40B4-BE49-F238E27FC236}">
                <a16:creationId xmlns:a16="http://schemas.microsoft.com/office/drawing/2014/main" id="{B6E84230-EAB7-4C35-B00B-B5217DDE6EF4}"/>
              </a:ext>
            </a:extLst>
          </p:cNvPr>
          <p:cNvSpPr/>
          <p:nvPr/>
        </p:nvSpPr>
        <p:spPr>
          <a:xfrm>
            <a:off x="1373075" y="333083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8" name="Rectangle 7">
            <a:extLst>
              <a:ext uri="{FF2B5EF4-FFF2-40B4-BE49-F238E27FC236}">
                <a16:creationId xmlns:a16="http://schemas.microsoft.com/office/drawing/2014/main" id="{F61D1981-8DDB-405A-A1EA-3DB2F89C373E}"/>
              </a:ext>
            </a:extLst>
          </p:cNvPr>
          <p:cNvSpPr/>
          <p:nvPr/>
        </p:nvSpPr>
        <p:spPr>
          <a:xfrm>
            <a:off x="1373075" y="412438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FB40EB3C-2A0C-414C-A416-CF9B5E98C053}"/>
              </a:ext>
            </a:extLst>
          </p:cNvPr>
          <p:cNvSpPr/>
          <p:nvPr/>
        </p:nvSpPr>
        <p:spPr>
          <a:xfrm>
            <a:off x="1373075" y="497029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6849EDA2-5838-46AD-A774-00088E4AD9F4}"/>
              </a:ext>
            </a:extLst>
          </p:cNvPr>
          <p:cNvSpPr txBox="1"/>
          <p:nvPr/>
        </p:nvSpPr>
        <p:spPr>
          <a:xfrm>
            <a:off x="2366056" y="1554744"/>
            <a:ext cx="7797119" cy="3970318"/>
          </a:xfrm>
          <a:prstGeom prst="rect">
            <a:avLst/>
          </a:prstGeom>
          <a:noFill/>
        </p:spPr>
        <p:txBody>
          <a:bodyPr wrap="square">
            <a:spAutoFit/>
          </a:bodyPr>
          <a:lstStyle/>
          <a:p>
            <a:r>
              <a:rPr lang="et-EE" dirty="0">
                <a:solidFill>
                  <a:srgbClr val="1F4E79"/>
                </a:solidFill>
              </a:rPr>
              <a:t>Meie tippjuhtide silmis on innovatsiooni pigem moesõna kui oluline väärtuse looja.</a:t>
            </a:r>
          </a:p>
          <a:p>
            <a:endParaRPr lang="et-EE" dirty="0">
              <a:solidFill>
                <a:srgbClr val="1F4E79"/>
              </a:solidFill>
            </a:endParaRPr>
          </a:p>
          <a:p>
            <a:r>
              <a:rPr lang="et-EE" dirty="0">
                <a:solidFill>
                  <a:srgbClr val="1F4E79"/>
                </a:solidFill>
              </a:rPr>
              <a:t>Tippjuhid räägivad innovatsioonist kui millestki, mida peaks rohkem tegema, kuid selgeid ootusi ei ole seatud.</a:t>
            </a:r>
          </a:p>
          <a:p>
            <a:endParaRPr lang="et-EE" dirty="0">
              <a:solidFill>
                <a:srgbClr val="1F4E79"/>
              </a:solidFill>
            </a:endParaRPr>
          </a:p>
          <a:p>
            <a:r>
              <a:rPr lang="et-EE" dirty="0">
                <a:solidFill>
                  <a:srgbClr val="1F4E79"/>
                </a:solidFill>
              </a:rPr>
              <a:t>Tippjuhid kinnitavad oma tegudega innovatsiooni olulisust HäK-is ja julgustavad töötajaid otsima uusi julgeid lahendusi.</a:t>
            </a:r>
          </a:p>
          <a:p>
            <a:endParaRPr lang="et-EE" dirty="0">
              <a:solidFill>
                <a:srgbClr val="1F4E79"/>
              </a:solidFill>
            </a:endParaRPr>
          </a:p>
          <a:p>
            <a:r>
              <a:rPr lang="et-EE" dirty="0">
                <a:solidFill>
                  <a:srgbClr val="1F4E79"/>
                </a:solidFill>
              </a:rPr>
              <a:t>Tippjuhid ootavad/nõuavad keskastme juhtidelt innovatsiooni rakendamist ja toetavad igakülgselt uute lahenduste elluviimist.</a:t>
            </a:r>
          </a:p>
          <a:p>
            <a:endParaRPr lang="et-EE" dirty="0">
              <a:solidFill>
                <a:srgbClr val="1F4E79"/>
              </a:solidFill>
            </a:endParaRPr>
          </a:p>
          <a:p>
            <a:r>
              <a:rPr lang="et-EE" dirty="0">
                <a:solidFill>
                  <a:srgbClr val="1F4E79"/>
                </a:solidFill>
              </a:rPr>
              <a:t>Meie tippjuhid räägivad aktiivselt ja uhkusega HäK-i innovaatilistest lahendustest ja tunnustavad avalikult töötajaid, kes on nende lahenduste loojateks.</a:t>
            </a:r>
          </a:p>
        </p:txBody>
      </p:sp>
    </p:spTree>
    <p:extLst>
      <p:ext uri="{BB962C8B-B14F-4D97-AF65-F5344CB8AC3E}">
        <p14:creationId xmlns:p14="http://schemas.microsoft.com/office/powerpoint/2010/main" val="797745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p:nvSpPr>
        <p:spPr>
          <a:xfrm>
            <a:off x="1373075" y="673354"/>
            <a:ext cx="10556458" cy="1015663"/>
          </a:xfrm>
          <a:prstGeom prst="rect">
            <a:avLst/>
          </a:prstGeom>
        </p:spPr>
        <p:txBody>
          <a:bodyPr wrap="square">
            <a:spAutoFit/>
          </a:bodyPr>
          <a:lstStyle/>
          <a:p>
            <a:pPr marL="269875" marR="0" lvl="0" indent="-269875"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5. Sinu arvates,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KAS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ON TÖÖTAJAID, KEDA TUNTAKSE KUI </a:t>
            </a:r>
            <a:b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b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JULGEID INNOVAATOREID?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sp>
        <p:nvSpPr>
          <p:cNvPr id="5" name="Rectangle 4">
            <a:extLst>
              <a:ext uri="{FF2B5EF4-FFF2-40B4-BE49-F238E27FC236}">
                <a16:creationId xmlns:a16="http://schemas.microsoft.com/office/drawing/2014/main" id="{ADC5FE6C-1C82-470C-A751-096E535F0AB1}"/>
              </a:ext>
            </a:extLst>
          </p:cNvPr>
          <p:cNvSpPr/>
          <p:nvPr/>
        </p:nvSpPr>
        <p:spPr>
          <a:xfrm>
            <a:off x="1373075" y="194526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5F35FB87-21AC-4F6A-8265-CFA9EDCD417C}"/>
              </a:ext>
            </a:extLst>
          </p:cNvPr>
          <p:cNvSpPr/>
          <p:nvPr/>
        </p:nvSpPr>
        <p:spPr>
          <a:xfrm>
            <a:off x="1373075" y="278165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4A53C96F-E8FF-4B35-B893-6368DBDD298B}"/>
              </a:ext>
            </a:extLst>
          </p:cNvPr>
          <p:cNvSpPr/>
          <p:nvPr/>
        </p:nvSpPr>
        <p:spPr>
          <a:xfrm>
            <a:off x="1373075" y="357848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554BD39C-0891-4D34-9A90-77660CAC600C}"/>
              </a:ext>
            </a:extLst>
          </p:cNvPr>
          <p:cNvSpPr/>
          <p:nvPr/>
        </p:nvSpPr>
        <p:spPr>
          <a:xfrm>
            <a:off x="1373075" y="437203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5867655A-0BBE-454E-99F1-3CF2A9472213}"/>
              </a:ext>
            </a:extLst>
          </p:cNvPr>
          <p:cNvSpPr/>
          <p:nvPr/>
        </p:nvSpPr>
        <p:spPr>
          <a:xfrm>
            <a:off x="1373075" y="521794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B1FFD836-6DE9-49F6-B1BD-35214AF7791A}"/>
              </a:ext>
            </a:extLst>
          </p:cNvPr>
          <p:cNvSpPr txBox="1"/>
          <p:nvPr/>
        </p:nvSpPr>
        <p:spPr>
          <a:xfrm>
            <a:off x="2297906" y="1793347"/>
            <a:ext cx="8416340" cy="3970318"/>
          </a:xfrm>
          <a:prstGeom prst="rect">
            <a:avLst/>
          </a:prstGeom>
          <a:noFill/>
        </p:spPr>
        <p:txBody>
          <a:bodyPr wrap="square">
            <a:spAutoFit/>
          </a:bodyPr>
          <a:lstStyle/>
          <a:p>
            <a:r>
              <a:rPr lang="et-EE" dirty="0">
                <a:solidFill>
                  <a:srgbClr val="1F4E79"/>
                </a:solidFill>
              </a:rPr>
              <a:t>Ma ei oska nimetada ühtegi kolleegi, kes oleks mõne innovaatilise lahenduse või projektiga kuidagi silma paistnud.</a:t>
            </a:r>
          </a:p>
          <a:p>
            <a:endParaRPr lang="et-EE" dirty="0">
              <a:solidFill>
                <a:srgbClr val="1F4E79"/>
              </a:solidFill>
            </a:endParaRPr>
          </a:p>
          <a:p>
            <a:r>
              <a:rPr lang="et-EE" dirty="0">
                <a:solidFill>
                  <a:srgbClr val="1F4E79"/>
                </a:solidFill>
              </a:rPr>
              <a:t>Ma olen kuulnud, et HäK-is on inimesi, kes on päris põnevaid innovaatilisi asju teinud, kuid ma nimeliselt neid ei tea.</a:t>
            </a:r>
          </a:p>
          <a:p>
            <a:endParaRPr lang="et-EE" dirty="0">
              <a:solidFill>
                <a:srgbClr val="1F4E79"/>
              </a:solidFill>
            </a:endParaRPr>
          </a:p>
          <a:p>
            <a:r>
              <a:rPr lang="et-EE" dirty="0">
                <a:solidFill>
                  <a:srgbClr val="1F4E79"/>
                </a:solidFill>
              </a:rPr>
              <a:t>Jah, tean vähemalt ühte kolleegi, keda pean tõesti julgeks innovaatoriks - olen kuulnud tema projektidest ja tegemistest.</a:t>
            </a:r>
          </a:p>
          <a:p>
            <a:endParaRPr lang="et-EE" dirty="0">
              <a:solidFill>
                <a:srgbClr val="1F4E79"/>
              </a:solidFill>
            </a:endParaRPr>
          </a:p>
          <a:p>
            <a:r>
              <a:rPr lang="et-EE" dirty="0">
                <a:solidFill>
                  <a:srgbClr val="1F4E79"/>
                </a:solidFill>
              </a:rPr>
              <a:t>Jah, HäK-is on mitu sellist inimest, keda teatakse julge innovaatorina - nende tegemistest ja projektidest olen palju kuulnud ja nende tööd on </a:t>
            </a:r>
            <a:r>
              <a:rPr lang="et-EE" dirty="0" err="1">
                <a:solidFill>
                  <a:srgbClr val="1F4E79"/>
                </a:solidFill>
              </a:rPr>
              <a:t>HäK</a:t>
            </a:r>
            <a:r>
              <a:rPr lang="et-EE" dirty="0">
                <a:solidFill>
                  <a:srgbClr val="1F4E79"/>
                </a:solidFill>
              </a:rPr>
              <a:t> ka avalikult tunnustatud.</a:t>
            </a:r>
          </a:p>
          <a:p>
            <a:endParaRPr lang="et-EE" dirty="0">
              <a:solidFill>
                <a:srgbClr val="1F4E79"/>
              </a:solidFill>
            </a:endParaRPr>
          </a:p>
          <a:p>
            <a:r>
              <a:rPr lang="et-EE" dirty="0">
                <a:solidFill>
                  <a:srgbClr val="1F4E79"/>
                </a:solidFill>
              </a:rPr>
              <a:t>Jah, HäK-is on selliseid inimesi mitu. Nende tööd on </a:t>
            </a:r>
            <a:r>
              <a:rPr lang="et-EE" dirty="0" err="1">
                <a:solidFill>
                  <a:srgbClr val="1F4E79"/>
                </a:solidFill>
              </a:rPr>
              <a:t>HäK</a:t>
            </a:r>
            <a:r>
              <a:rPr lang="et-EE" dirty="0">
                <a:solidFill>
                  <a:srgbClr val="1F4E79"/>
                </a:solidFill>
              </a:rPr>
              <a:t> tunnustanud ja neid tuntakse ka väljapool HäK-i kui julgeid innovaatoreid.</a:t>
            </a:r>
          </a:p>
        </p:txBody>
      </p:sp>
    </p:spTree>
    <p:extLst>
      <p:ext uri="{BB962C8B-B14F-4D97-AF65-F5344CB8AC3E}">
        <p14:creationId xmlns:p14="http://schemas.microsoft.com/office/powerpoint/2010/main" val="3841423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srgbClr val="1F4E79"/>
              </a:solidFill>
              <a:effectLst/>
              <a:uLnTx/>
              <a:uFillTx/>
              <a:latin typeface="Calibri" panose="020F0502020204030204"/>
              <a:ea typeface="+mn-ea"/>
              <a:cs typeface="+mn-cs"/>
            </a:endParaRPr>
          </a:p>
        </p:txBody>
      </p:sp>
      <p:sp>
        <p:nvSpPr>
          <p:cNvPr id="11" name="Rectangle 10"/>
          <p:cNvSpPr/>
          <p:nvPr/>
        </p:nvSpPr>
        <p:spPr>
          <a:xfrm>
            <a:off x="1373075" y="673354"/>
            <a:ext cx="9371121"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6. Sinu arvates, KAS HÄIREKESKUS TÕMBAB LIGI </a:t>
            </a:r>
            <a:r>
              <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UUENDUSMEELSEID INIMESI?</a:t>
            </a:r>
          </a:p>
        </p:txBody>
      </p:sp>
      <p:sp>
        <p:nvSpPr>
          <p:cNvPr id="5" name="Rectangle 4">
            <a:extLst>
              <a:ext uri="{FF2B5EF4-FFF2-40B4-BE49-F238E27FC236}">
                <a16:creationId xmlns:a16="http://schemas.microsoft.com/office/drawing/2014/main" id="{2AAA11F6-0A7C-4356-B18C-C1DD70C19DE1}"/>
              </a:ext>
            </a:extLst>
          </p:cNvPr>
          <p:cNvSpPr/>
          <p:nvPr/>
        </p:nvSpPr>
        <p:spPr>
          <a:xfrm>
            <a:off x="1373075" y="1697619"/>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338C9ED5-72FB-49A2-B9F0-7B2CBA3F41D3}"/>
              </a:ext>
            </a:extLst>
          </p:cNvPr>
          <p:cNvSpPr/>
          <p:nvPr/>
        </p:nvSpPr>
        <p:spPr>
          <a:xfrm>
            <a:off x="1373075" y="253400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B25771B3-B283-496D-89EA-D18CF7424D33}"/>
              </a:ext>
            </a:extLst>
          </p:cNvPr>
          <p:cNvSpPr/>
          <p:nvPr/>
        </p:nvSpPr>
        <p:spPr>
          <a:xfrm>
            <a:off x="1373075" y="333083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35BAF686-1A0E-4662-AC65-D957D093012D}"/>
              </a:ext>
            </a:extLst>
          </p:cNvPr>
          <p:cNvSpPr/>
          <p:nvPr/>
        </p:nvSpPr>
        <p:spPr>
          <a:xfrm>
            <a:off x="1373075" y="412438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6642A22E-2ED9-4A4C-B3D8-3596C04BCCF4}"/>
              </a:ext>
            </a:extLst>
          </p:cNvPr>
          <p:cNvSpPr/>
          <p:nvPr/>
        </p:nvSpPr>
        <p:spPr>
          <a:xfrm>
            <a:off x="1373075" y="4970296"/>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B1C863A1-0DE9-4611-8B02-D90E28179301}"/>
              </a:ext>
            </a:extLst>
          </p:cNvPr>
          <p:cNvSpPr txBox="1"/>
          <p:nvPr/>
        </p:nvSpPr>
        <p:spPr>
          <a:xfrm>
            <a:off x="2393155" y="1565075"/>
            <a:ext cx="8893969" cy="4247317"/>
          </a:xfrm>
          <a:prstGeom prst="rect">
            <a:avLst/>
          </a:prstGeom>
          <a:noFill/>
        </p:spPr>
        <p:txBody>
          <a:bodyPr wrap="square">
            <a:spAutoFit/>
          </a:bodyPr>
          <a:lstStyle/>
          <a:p>
            <a:r>
              <a:rPr lang="et-EE" dirty="0" err="1">
                <a:solidFill>
                  <a:srgbClr val="1F4E79"/>
                </a:solidFill>
              </a:rPr>
              <a:t>HäK-ist</a:t>
            </a:r>
            <a:r>
              <a:rPr lang="et-EE" dirty="0">
                <a:solidFill>
                  <a:srgbClr val="1F4E79"/>
                </a:solidFill>
              </a:rPr>
              <a:t> pigem lahkuvad või on lahkunud arendustöötajad ja juhid, kes on loomult julged uuenduste käivitajad.</a:t>
            </a:r>
          </a:p>
          <a:p>
            <a:endParaRPr lang="et-EE" dirty="0">
              <a:solidFill>
                <a:srgbClr val="1F4E79"/>
              </a:solidFill>
            </a:endParaRPr>
          </a:p>
          <a:p>
            <a:r>
              <a:rPr lang="et-EE" dirty="0">
                <a:solidFill>
                  <a:srgbClr val="1F4E79"/>
                </a:solidFill>
              </a:rPr>
              <a:t>Meil töötavad mõned inimesed, kes on loomult julged uuenduste käivitajad. Aga nad eristuvad teistest, sest enamus ei ole sellised.</a:t>
            </a:r>
          </a:p>
          <a:p>
            <a:endParaRPr lang="et-EE" dirty="0">
              <a:solidFill>
                <a:srgbClr val="1F4E79"/>
              </a:solidFill>
            </a:endParaRPr>
          </a:p>
          <a:p>
            <a:r>
              <a:rPr lang="et-EE" dirty="0">
                <a:solidFill>
                  <a:srgbClr val="1F4E79"/>
                </a:solidFill>
              </a:rPr>
              <a:t>Mulle tundub, et viimase 5 aasta jooksul on HäK-i tulnud tööle aina enam inimesi, kes on loomult julged uuenduste käivitajad.</a:t>
            </a:r>
          </a:p>
          <a:p>
            <a:endParaRPr lang="et-EE" dirty="0">
              <a:solidFill>
                <a:srgbClr val="1F4E79"/>
              </a:solidFill>
            </a:endParaRPr>
          </a:p>
          <a:p>
            <a:r>
              <a:rPr lang="et-EE" dirty="0">
                <a:solidFill>
                  <a:srgbClr val="1F4E79"/>
                </a:solidFill>
              </a:rPr>
              <a:t>HäK-is on kokku lepitud värbamispõhimõtted, mis eelistavad arendustöötajaid ja juhte, kes on loomult uuendusmeelsed.</a:t>
            </a:r>
          </a:p>
          <a:p>
            <a:endParaRPr lang="et-EE" dirty="0">
              <a:solidFill>
                <a:srgbClr val="1F4E79"/>
              </a:solidFill>
            </a:endParaRPr>
          </a:p>
          <a:p>
            <a:r>
              <a:rPr lang="et-EE" dirty="0">
                <a:solidFill>
                  <a:srgbClr val="1F4E79"/>
                </a:solidFill>
              </a:rPr>
              <a:t>Mulle tundub, et </a:t>
            </a:r>
            <a:r>
              <a:rPr lang="et-EE" dirty="0" err="1">
                <a:solidFill>
                  <a:srgbClr val="1F4E79"/>
                </a:solidFill>
              </a:rPr>
              <a:t>HäK</a:t>
            </a:r>
            <a:r>
              <a:rPr lang="et-EE" dirty="0">
                <a:solidFill>
                  <a:srgbClr val="1F4E79"/>
                </a:solidFill>
              </a:rPr>
              <a:t> tõmbab ligi talente, kellel on juba väärtuslik kogemuste pagas uuenduste käivitamisel ja juhtimisel. HäK-i kuvand tööturul = atraktiivne töökoht innovaatoritele.</a:t>
            </a:r>
          </a:p>
        </p:txBody>
      </p:sp>
    </p:spTree>
    <p:extLst>
      <p:ext uri="{BB962C8B-B14F-4D97-AF65-F5344CB8AC3E}">
        <p14:creationId xmlns:p14="http://schemas.microsoft.com/office/powerpoint/2010/main" val="2905160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Ma ei ole kuulnud, et PPA töötajate innovatsiooni oskusi kuidagi spetsiaalselt arendatakse.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Töötajatel on võimalik osaleda erinevatel innovatsiooni teemaga seotud koolitustel (näiteks teenusedisainist, tehisintellektist, suurandmetest, käitumisteadustest, eksperimenteerimisest jms). Huvi koolituste vastu ei ole suur.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Iga aastaga toimub aina enam koolitusi, sest huvi ja nõudlus inno-koolituste järele on kasvanud. Koolitusgruppe ei ole keeruline kokku saada.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Töötajad osalevad lisaks koolitustele ka erinevates inno-projektides ja -programmides. Need kestavad mitu nädalat või mitu kuud ja seal õpitakse läbi kogemuse - tehakse algusest lõpuni läbi innovaatiline arendusprotsess.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800" b="0" i="0" u="none" strike="noStrike" kern="1200" cap="none" spc="0" normalizeH="0" baseline="0" noProof="0">
                <a:ln>
                  <a:noFill/>
                </a:ln>
                <a:solidFill>
                  <a:prstClr val="white"/>
                </a:solidFill>
                <a:effectLst/>
                <a:uLnTx/>
                <a:uFillTx/>
                <a:latin typeface="Calibri" panose="020F0502020204030204"/>
                <a:ea typeface="+mn-ea"/>
                <a:cs typeface="+mn-cs"/>
              </a:rPr>
              <a:t>Enamus PPA arendustöötajaid läbivad regulaarselt inno-koolitusi ja arenguprogramme. Selle tulemusena on töötajate seas rohkem neid, kes PPA-s käivitavad aina julgemaid arendusprojekte.</a:t>
            </a:r>
          </a:p>
        </p:txBody>
      </p:sp>
      <p:sp>
        <p:nvSpPr>
          <p:cNvPr id="11" name="Rectangle 10"/>
          <p:cNvSpPr/>
          <p:nvPr/>
        </p:nvSpPr>
        <p:spPr>
          <a:xfrm>
            <a:off x="1373075" y="673354"/>
            <a:ext cx="9533050"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7. Sinule teadaolevalt, </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KUIDAS ARENDATAKSE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HÄIREKESKUSES</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INIMESTE</a:t>
            </a: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 </a:t>
            </a:r>
            <a:br>
              <a:rPr kumimoji="0" lang="et-EE"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br>
            <a:r>
              <a:rPr kumimoji="0" lang="fi-FI" sz="2000" b="0"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INNOVATSIOONI </a:t>
            </a:r>
            <a:r>
              <a:rPr kumimoji="0" lang="fi-FI"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rPr>
              <a:t>OSKUSI?</a:t>
            </a:r>
            <a:endParaRPr kumimoji="0" lang="et-EE" sz="2000" b="1" i="0" u="none" strike="noStrike" kern="1200" cap="none" spc="0" normalizeH="0" baseline="0" noProof="0" dirty="0">
              <a:ln>
                <a:noFill/>
              </a:ln>
              <a:solidFill>
                <a:srgbClr val="1F4E79"/>
              </a:solidFill>
              <a:effectLst/>
              <a:uLnTx/>
              <a:uFillTx/>
              <a:latin typeface="Leelawadee UI" panose="020B0502040204020203" pitchFamily="34" charset="-34"/>
              <a:ea typeface="Segoe UI Black" panose="020B0A02040204020203" pitchFamily="34" charset="0"/>
              <a:cs typeface="Leelawadee UI" panose="020B0502040204020203" pitchFamily="34" charset="-34"/>
            </a:endParaRPr>
          </a:p>
        </p:txBody>
      </p:sp>
      <p:sp>
        <p:nvSpPr>
          <p:cNvPr id="5" name="Rectangle 4">
            <a:extLst>
              <a:ext uri="{FF2B5EF4-FFF2-40B4-BE49-F238E27FC236}">
                <a16:creationId xmlns:a16="http://schemas.microsoft.com/office/drawing/2014/main" id="{20D18132-9280-4D39-A21D-8A305DA21CD2}"/>
              </a:ext>
            </a:extLst>
          </p:cNvPr>
          <p:cNvSpPr/>
          <p:nvPr/>
        </p:nvSpPr>
        <p:spPr>
          <a:xfrm>
            <a:off x="1430225" y="1765077"/>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0</a:t>
            </a:r>
          </a:p>
        </p:txBody>
      </p:sp>
      <p:sp>
        <p:nvSpPr>
          <p:cNvPr id="7" name="Rectangle 6">
            <a:extLst>
              <a:ext uri="{FF2B5EF4-FFF2-40B4-BE49-F238E27FC236}">
                <a16:creationId xmlns:a16="http://schemas.microsoft.com/office/drawing/2014/main" id="{F92FDB03-C1AB-4E41-935B-7C4B9B70B224}"/>
              </a:ext>
            </a:extLst>
          </p:cNvPr>
          <p:cNvSpPr/>
          <p:nvPr/>
        </p:nvSpPr>
        <p:spPr>
          <a:xfrm>
            <a:off x="1430225" y="2648154"/>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1</a:t>
            </a:r>
          </a:p>
        </p:txBody>
      </p:sp>
      <p:sp>
        <p:nvSpPr>
          <p:cNvPr id="8" name="Rectangle 7">
            <a:extLst>
              <a:ext uri="{FF2B5EF4-FFF2-40B4-BE49-F238E27FC236}">
                <a16:creationId xmlns:a16="http://schemas.microsoft.com/office/drawing/2014/main" id="{E04C92FD-D64E-4DDA-8D48-BC4CBAB52397}"/>
              </a:ext>
            </a:extLst>
          </p:cNvPr>
          <p:cNvSpPr/>
          <p:nvPr/>
        </p:nvSpPr>
        <p:spPr>
          <a:xfrm>
            <a:off x="1430225" y="3650242"/>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2</a:t>
            </a:r>
          </a:p>
        </p:txBody>
      </p:sp>
      <p:sp>
        <p:nvSpPr>
          <p:cNvPr id="9" name="Rectangle 8">
            <a:extLst>
              <a:ext uri="{FF2B5EF4-FFF2-40B4-BE49-F238E27FC236}">
                <a16:creationId xmlns:a16="http://schemas.microsoft.com/office/drawing/2014/main" id="{43825CB0-129A-4BC2-A8F9-DD3F360FD34C}"/>
              </a:ext>
            </a:extLst>
          </p:cNvPr>
          <p:cNvSpPr/>
          <p:nvPr/>
        </p:nvSpPr>
        <p:spPr>
          <a:xfrm>
            <a:off x="1430225" y="4515321"/>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3</a:t>
            </a:r>
          </a:p>
        </p:txBody>
      </p:sp>
      <p:sp>
        <p:nvSpPr>
          <p:cNvPr id="10" name="Rectangle 9">
            <a:extLst>
              <a:ext uri="{FF2B5EF4-FFF2-40B4-BE49-F238E27FC236}">
                <a16:creationId xmlns:a16="http://schemas.microsoft.com/office/drawing/2014/main" id="{638B47D6-BA34-46BE-BBE1-0D1B38FEF47C}"/>
              </a:ext>
            </a:extLst>
          </p:cNvPr>
          <p:cNvSpPr/>
          <p:nvPr/>
        </p:nvSpPr>
        <p:spPr>
          <a:xfrm>
            <a:off x="1430225" y="5580425"/>
            <a:ext cx="741474" cy="400050"/>
          </a:xfrm>
          <a:prstGeom prst="rect">
            <a:avLst/>
          </a:prstGeom>
          <a:solidFill>
            <a:srgbClr val="EAF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dirty="0">
                <a:solidFill>
                  <a:srgbClr val="1F4E79"/>
                </a:solidFill>
                <a:latin typeface="Segoe UI" panose="020B0502040204020203" pitchFamily="34" charset="0"/>
                <a:cs typeface="Segoe UI" panose="020B0502040204020203" pitchFamily="34" charset="0"/>
              </a:rPr>
              <a:t>TASE 4</a:t>
            </a:r>
          </a:p>
        </p:txBody>
      </p:sp>
      <p:sp>
        <p:nvSpPr>
          <p:cNvPr id="12" name="TextBox 11">
            <a:extLst>
              <a:ext uri="{FF2B5EF4-FFF2-40B4-BE49-F238E27FC236}">
                <a16:creationId xmlns:a16="http://schemas.microsoft.com/office/drawing/2014/main" id="{6014CF52-4F55-4E9E-A6D2-21ACD32AF0A6}"/>
              </a:ext>
            </a:extLst>
          </p:cNvPr>
          <p:cNvSpPr txBox="1"/>
          <p:nvPr/>
        </p:nvSpPr>
        <p:spPr>
          <a:xfrm>
            <a:off x="2344793" y="1631750"/>
            <a:ext cx="8415334" cy="4524315"/>
          </a:xfrm>
          <a:prstGeom prst="rect">
            <a:avLst/>
          </a:prstGeom>
          <a:noFill/>
        </p:spPr>
        <p:txBody>
          <a:bodyPr wrap="square">
            <a:spAutoFit/>
          </a:bodyPr>
          <a:lstStyle/>
          <a:p>
            <a:r>
              <a:rPr lang="et-EE" dirty="0">
                <a:solidFill>
                  <a:srgbClr val="1F4E79"/>
                </a:solidFill>
              </a:rPr>
              <a:t>Ma ei ole kuulnud, et HäK-i töötajate innovatsiooni oskusi kuidagi spetsiaalselt arendatakse.</a:t>
            </a:r>
          </a:p>
          <a:p>
            <a:endParaRPr lang="et-EE" dirty="0">
              <a:solidFill>
                <a:srgbClr val="1F4E79"/>
              </a:solidFill>
            </a:endParaRPr>
          </a:p>
          <a:p>
            <a:r>
              <a:rPr lang="et-EE" dirty="0">
                <a:solidFill>
                  <a:srgbClr val="1F4E79"/>
                </a:solidFill>
              </a:rPr>
              <a:t>Töötajatel on võimalik osaleda erinevatel innovatsiooni teemaga seotud koolitustel (näiteks teenusedisainist, tehisintellektist, suurandmetest, käitumisteadustest, eksperimenteerimisest jms). Huvi koolituste vastu ei ole suur.</a:t>
            </a:r>
          </a:p>
          <a:p>
            <a:endParaRPr lang="et-EE" dirty="0">
              <a:solidFill>
                <a:srgbClr val="1F4E79"/>
              </a:solidFill>
            </a:endParaRPr>
          </a:p>
          <a:p>
            <a:r>
              <a:rPr lang="et-EE" dirty="0">
                <a:solidFill>
                  <a:srgbClr val="1F4E79"/>
                </a:solidFill>
              </a:rPr>
              <a:t>Iga aastaga toimub aina enam koolitusi, sest huvi ja nõudlus inno-koolituste järele on kasvanud. Koolitusgruppe ei ole keeruline kokku saada.</a:t>
            </a:r>
          </a:p>
          <a:p>
            <a:endParaRPr lang="et-EE" dirty="0">
              <a:solidFill>
                <a:srgbClr val="1F4E79"/>
              </a:solidFill>
            </a:endParaRPr>
          </a:p>
          <a:p>
            <a:r>
              <a:rPr lang="et-EE" dirty="0">
                <a:solidFill>
                  <a:srgbClr val="1F4E79"/>
                </a:solidFill>
              </a:rPr>
              <a:t>Töötajad osalevad lisaks koolitustele ka erinevates inno-projektides ja -programmides. Need kestavad mitu nädalat või mitu kuud ja seal õpitakse läbi kogemuse - tehakse algusest lõpuni läbi innovaatiline arendusprotsess.</a:t>
            </a:r>
          </a:p>
          <a:p>
            <a:endParaRPr lang="et-EE" dirty="0">
              <a:solidFill>
                <a:srgbClr val="1F4E79"/>
              </a:solidFill>
            </a:endParaRPr>
          </a:p>
          <a:p>
            <a:r>
              <a:rPr lang="et-EE" dirty="0">
                <a:solidFill>
                  <a:srgbClr val="1F4E79"/>
                </a:solidFill>
              </a:rPr>
              <a:t>Enamusel HäK-i arendustöötajatel on head innovatsiooni oskused. Selle tulemusena on töötajate seas rohkem neid, kes käivitavad aina julgemaid arendusprojekte.</a:t>
            </a:r>
          </a:p>
        </p:txBody>
      </p:sp>
    </p:spTree>
    <p:extLst>
      <p:ext uri="{BB962C8B-B14F-4D97-AF65-F5344CB8AC3E}">
        <p14:creationId xmlns:p14="http://schemas.microsoft.com/office/powerpoint/2010/main" val="2806667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7F7553EBEF0A44A30A4165D0543193" ma:contentTypeVersion="2" ma:contentTypeDescription="Create a new document." ma:contentTypeScope="" ma:versionID="398daa8d4996793d6e302a9fb1506d2b">
  <xsd:schema xmlns:xsd="http://www.w3.org/2001/XMLSchema" xmlns:xs="http://www.w3.org/2001/XMLSchema" xmlns:p="http://schemas.microsoft.com/office/2006/metadata/properties" xmlns:ns2="508f4fb5-ab29-4df0-87b4-0144f09b413a" targetNamespace="http://schemas.microsoft.com/office/2006/metadata/properties" ma:root="true" ma:fieldsID="e57ff9bbdc83543b36442b7c0e6733bf" ns2:_="">
    <xsd:import namespace="508f4fb5-ab29-4df0-87b4-0144f09b413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8f4fb5-ab29-4df0-87b4-0144f09b413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6502B1-CE17-4BB3-A245-A1DCD53BC5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8f4fb5-ab29-4df0-87b4-0144f09b41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1B13CF-0639-4E60-BBFE-F4FC986DCDB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6020D0D-5345-4F2D-B9D8-C5EE967B2D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245</TotalTime>
  <Words>3636</Words>
  <Application>Microsoft Office PowerPoint</Application>
  <PresentationFormat>Laiekraan</PresentationFormat>
  <Paragraphs>452</Paragraphs>
  <Slides>25</Slides>
  <Notes>25</Notes>
  <HiddenSlides>0</HiddenSlides>
  <MMClips>0</MMClips>
  <ScaleCrop>false</ScaleCrop>
  <HeadingPairs>
    <vt:vector size="6" baseType="variant">
      <vt:variant>
        <vt:lpstr>Kasutatud fondid</vt:lpstr>
      </vt:variant>
      <vt:variant>
        <vt:i4>7</vt:i4>
      </vt:variant>
      <vt:variant>
        <vt:lpstr>Kujundus</vt:lpstr>
      </vt:variant>
      <vt:variant>
        <vt:i4>1</vt:i4>
      </vt:variant>
      <vt:variant>
        <vt:lpstr>Slaidipealkirjad</vt:lpstr>
      </vt:variant>
      <vt:variant>
        <vt:i4>25</vt:i4>
      </vt:variant>
    </vt:vector>
  </HeadingPairs>
  <TitlesOfParts>
    <vt:vector size="33" baseType="lpstr">
      <vt:lpstr>Arial</vt:lpstr>
      <vt:lpstr>Calibri</vt:lpstr>
      <vt:lpstr>Calibri Light</vt:lpstr>
      <vt:lpstr>Leelawadee UI</vt:lpstr>
      <vt:lpstr>Segoe UI</vt:lpstr>
      <vt:lpstr>Segoe UI Black</vt:lpstr>
      <vt:lpstr>Segoe UI Light</vt:lpstr>
      <vt:lpstr>Office Theme</vt:lpstr>
      <vt:lpstr>PowerPointi esitlus</vt:lpstr>
      <vt:lpstr>HINDAMISTUNNUSED</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vector>
  </TitlesOfParts>
  <Company>SMIT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LISA 1</dc:title>
  <dc:creator>Laura Aaben</dc:creator>
  <cp:lastModifiedBy>Taavi Aasma</cp:lastModifiedBy>
  <cp:revision>39</cp:revision>
  <cp:lastPrinted>2021-10-08T09:26:04Z</cp:lastPrinted>
  <dcterms:created xsi:type="dcterms:W3CDTF">2021-10-08T09:24:40Z</dcterms:created>
  <dcterms:modified xsi:type="dcterms:W3CDTF">2025-03-20T12:46:51Z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0x0101000A7F7553EBEF0A44A30A4165D0543193</vt:lpwstr>
  </property>
</Properties>
</file>